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7" r:id="rId2"/>
    <p:sldId id="257" r:id="rId3"/>
    <p:sldId id="258" r:id="rId4"/>
    <p:sldId id="259" r:id="rId5"/>
    <p:sldId id="260" r:id="rId6"/>
    <p:sldId id="281" r:id="rId7"/>
    <p:sldId id="262" r:id="rId8"/>
    <p:sldId id="263" r:id="rId9"/>
    <p:sldId id="264" r:id="rId10"/>
    <p:sldId id="265" r:id="rId11"/>
    <p:sldId id="278" r:id="rId12"/>
    <p:sldId id="267" r:id="rId13"/>
    <p:sldId id="268" r:id="rId14"/>
    <p:sldId id="269" r:id="rId15"/>
    <p:sldId id="279" r:id="rId16"/>
    <p:sldId id="280" r:id="rId17"/>
    <p:sldId id="273" r:id="rId18"/>
    <p:sldId id="274" r:id="rId19"/>
    <p:sldId id="275" r:id="rId20"/>
  </p:sldIdLst>
  <p:sldSz cx="18288000" cy="10287000"/>
  <p:notesSz cx="6858000" cy="9144000"/>
  <p:embeddedFontLst>
    <p:embeddedFont>
      <p:font typeface="ADLaM Display" panose="020F0502020204030204" pitchFamily="2" charset="0"/>
      <p:regular r:id="rId21"/>
    </p:embeddedFont>
    <p:embeddedFont>
      <p:font typeface="Canva Sans" panose="020B0604020202020204" charset="0"/>
      <p:regular r:id="rId22"/>
    </p:embeddedFont>
    <p:embeddedFont>
      <p:font typeface="Crimson Pro Bold" panose="020B0604020202020204" charset="0"/>
      <p:regular r:id="rId23"/>
    </p:embeddedFont>
    <p:embeddedFont>
      <p:font typeface="HP001 4 hàng" panose="020B0604020202020204" charset="0"/>
      <p:regular r:id="rId24"/>
      <p:bold r:id="rId25"/>
    </p:embeddedFont>
    <p:embeddedFont>
      <p:font typeface="Noto Sans Bold" panose="020B0604020202020204"/>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67" autoAdjust="0"/>
    <p:restoredTop sz="94622" autoAdjust="0"/>
  </p:normalViewPr>
  <p:slideViewPr>
    <p:cSldViewPr>
      <p:cViewPr varScale="1">
        <p:scale>
          <a:sx n="44" d="100"/>
          <a:sy n="44" d="100"/>
        </p:scale>
        <p:origin x="8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6.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0.sv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37.gif"/></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6.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0.sv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2.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6.svg"/><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5.svg"/><Relationship Id="rId5" Type="http://schemas.openxmlformats.org/officeDocument/2006/relationships/image" Target="../media/image12.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6.svg"/><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1.sv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5.svg"/><Relationship Id="rId5" Type="http://schemas.openxmlformats.org/officeDocument/2006/relationships/image" Target="../media/image12.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6.svg"/><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1.sv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9.svg"/><Relationship Id="rId5" Type="http://schemas.openxmlformats.org/officeDocument/2006/relationships/image" Target="../media/image12.png"/><Relationship Id="rId10"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1.sv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11.sv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53.svg"/><Relationship Id="rId10" Type="http://schemas.openxmlformats.org/officeDocument/2006/relationships/image" Target="../media/image14.png"/><Relationship Id="rId4" Type="http://schemas.openxmlformats.org/officeDocument/2006/relationships/image" Target="../media/image52.pn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1.svg"/><Relationship Id="rId5" Type="http://schemas.openxmlformats.org/officeDocument/2006/relationships/image" Target="../media/image12.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1.svg"/><Relationship Id="rId5" Type="http://schemas.openxmlformats.org/officeDocument/2006/relationships/image" Target="../media/image12.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1.svg"/><Relationship Id="rId5" Type="http://schemas.openxmlformats.org/officeDocument/2006/relationships/image" Target="../media/image12.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1.svg"/><Relationship Id="rId5" Type="http://schemas.openxmlformats.org/officeDocument/2006/relationships/image" Target="../media/image12.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9.svg"/><Relationship Id="rId5" Type="http://schemas.openxmlformats.org/officeDocument/2006/relationships/image" Target="../media/image12.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6.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4.png"/><Relationship Id="rId5" Type="http://schemas.openxmlformats.org/officeDocument/2006/relationships/image" Target="../media/image12.png"/><Relationship Id="rId10" Type="http://schemas.openxmlformats.org/officeDocument/2006/relationships/image" Target="../media/image33.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7.gi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5.png"/><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image" Target="../media/image11.sv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a:extLst>
            <a:ext uri="{FF2B5EF4-FFF2-40B4-BE49-F238E27FC236}">
              <a16:creationId xmlns:a16="http://schemas.microsoft.com/office/drawing/2014/main" id="{B72CDA10-0048-BC7D-7F02-2CD7293A90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2BA921-00CC-FA57-5C11-6577D20C1A2B}"/>
              </a:ext>
            </a:extLst>
          </p:cNvPr>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AAE6DB36-A20E-A54D-4EA4-169BA254E1A5}"/>
              </a:ext>
            </a:extLst>
          </p:cNvPr>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C514C553-5A82-1036-79E3-A3F3BC24DF60}"/>
              </a:ext>
            </a:extLst>
          </p:cNvPr>
          <p:cNvSpPr/>
          <p:nvPr/>
        </p:nvSpPr>
        <p:spPr>
          <a:xfrm>
            <a:off x="-206025" y="6323325"/>
            <a:ext cx="5750444" cy="4061251"/>
          </a:xfrm>
          <a:custGeom>
            <a:avLst/>
            <a:gdLst/>
            <a:ahLst/>
            <a:cxnLst/>
            <a:rect l="l" t="t" r="r" b="b"/>
            <a:pathLst>
              <a:path w="5750444" h="4061251">
                <a:moveTo>
                  <a:pt x="0" y="0"/>
                </a:moveTo>
                <a:lnTo>
                  <a:pt x="5750444" y="0"/>
                </a:lnTo>
                <a:lnTo>
                  <a:pt x="5750444" y="4061252"/>
                </a:lnTo>
                <a:lnTo>
                  <a:pt x="0" y="4061252"/>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3FE42E9F-2C49-999B-48CF-5956B3449A83}"/>
              </a:ext>
            </a:extLst>
          </p:cNvPr>
          <p:cNvSpPr/>
          <p:nvPr/>
        </p:nvSpPr>
        <p:spPr>
          <a:xfrm>
            <a:off x="12446674" y="6114474"/>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3"/>
            <a:stretch>
              <a:fillRect/>
            </a:stretch>
          </a:blipFill>
        </p:spPr>
        <p:txBody>
          <a:bodyPr/>
          <a:lstStyle/>
          <a:p>
            <a:endParaRPr lang="en-US"/>
          </a:p>
        </p:txBody>
      </p:sp>
      <p:sp>
        <p:nvSpPr>
          <p:cNvPr id="14" name="Freeform 2">
            <a:extLst>
              <a:ext uri="{FF2B5EF4-FFF2-40B4-BE49-F238E27FC236}">
                <a16:creationId xmlns:a16="http://schemas.microsoft.com/office/drawing/2014/main" id="{532D851F-078F-732B-1606-48659CF4BCA0}"/>
              </a:ext>
            </a:extLst>
          </p:cNvPr>
          <p:cNvSpPr/>
          <p:nvPr/>
        </p:nvSpPr>
        <p:spPr>
          <a:xfrm>
            <a:off x="157507" y="136576"/>
            <a:ext cx="17885038" cy="10082690"/>
          </a:xfrm>
          <a:custGeom>
            <a:avLst/>
            <a:gdLst/>
            <a:ahLst/>
            <a:cxnLst/>
            <a:rect l="l" t="t" r="r" b="b"/>
            <a:pathLst>
              <a:path w="17885038" h="10082690">
                <a:moveTo>
                  <a:pt x="0" y="0"/>
                </a:moveTo>
                <a:lnTo>
                  <a:pt x="17885038" y="0"/>
                </a:lnTo>
                <a:lnTo>
                  <a:pt x="17885038" y="10082690"/>
                </a:lnTo>
                <a:lnTo>
                  <a:pt x="0" y="10082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28EBEE50-F0D4-5926-E2A3-FA7257B4EC9D}"/>
              </a:ext>
            </a:extLst>
          </p:cNvPr>
          <p:cNvSpPr/>
          <p:nvPr/>
        </p:nvSpPr>
        <p:spPr>
          <a:xfrm>
            <a:off x="11784318" y="5836521"/>
            <a:ext cx="7151382" cy="4443086"/>
          </a:xfrm>
          <a:custGeom>
            <a:avLst/>
            <a:gdLst/>
            <a:ahLst/>
            <a:cxnLst/>
            <a:rect l="l" t="t" r="r" b="b"/>
            <a:pathLst>
              <a:path w="8572500" h="5143500">
                <a:moveTo>
                  <a:pt x="0" y="0"/>
                </a:moveTo>
                <a:lnTo>
                  <a:pt x="8572500" y="0"/>
                </a:lnTo>
                <a:lnTo>
                  <a:pt x="8572500" y="5143500"/>
                </a:lnTo>
                <a:lnTo>
                  <a:pt x="0" y="5143500"/>
                </a:lnTo>
                <a:lnTo>
                  <a:pt x="0" y="0"/>
                </a:lnTo>
                <a:close/>
              </a:path>
            </a:pathLst>
          </a:custGeom>
          <a:blipFill>
            <a:blip r:embed="rId6"/>
            <a:stretch>
              <a:fillRect/>
            </a:stretch>
          </a:blipFill>
        </p:spPr>
        <p:txBody>
          <a:bodyPr/>
          <a:lstStyle/>
          <a:p>
            <a:endParaRPr lang="en-US"/>
          </a:p>
        </p:txBody>
      </p:sp>
      <p:sp>
        <p:nvSpPr>
          <p:cNvPr id="16" name="Freeform 4">
            <a:extLst>
              <a:ext uri="{FF2B5EF4-FFF2-40B4-BE49-F238E27FC236}">
                <a16:creationId xmlns:a16="http://schemas.microsoft.com/office/drawing/2014/main" id="{C5E12715-7258-8A71-6A5D-35F2A9818D1B}"/>
              </a:ext>
            </a:extLst>
          </p:cNvPr>
          <p:cNvSpPr/>
          <p:nvPr/>
        </p:nvSpPr>
        <p:spPr>
          <a:xfrm>
            <a:off x="1420323" y="936411"/>
            <a:ext cx="2246297" cy="1591602"/>
          </a:xfrm>
          <a:custGeom>
            <a:avLst/>
            <a:gdLst/>
            <a:ahLst/>
            <a:cxnLst/>
            <a:rect l="l" t="t" r="r" b="b"/>
            <a:pathLst>
              <a:path w="2671839" h="2056203">
                <a:moveTo>
                  <a:pt x="0" y="0"/>
                </a:moveTo>
                <a:lnTo>
                  <a:pt x="2671839" y="0"/>
                </a:lnTo>
                <a:lnTo>
                  <a:pt x="2671839" y="2056203"/>
                </a:lnTo>
                <a:lnTo>
                  <a:pt x="0" y="2056203"/>
                </a:lnTo>
                <a:lnTo>
                  <a:pt x="0" y="0"/>
                </a:lnTo>
                <a:close/>
              </a:path>
            </a:pathLst>
          </a:custGeom>
          <a:blipFill>
            <a:blip r:embed="rId7"/>
            <a:stretch>
              <a:fillRect/>
            </a:stretch>
          </a:blipFill>
        </p:spPr>
        <p:txBody>
          <a:bodyPr/>
          <a:lstStyle/>
          <a:p>
            <a:endParaRPr lang="en-US"/>
          </a:p>
        </p:txBody>
      </p:sp>
      <p:sp>
        <p:nvSpPr>
          <p:cNvPr id="17" name="Freeform 6">
            <a:extLst>
              <a:ext uri="{FF2B5EF4-FFF2-40B4-BE49-F238E27FC236}">
                <a16:creationId xmlns:a16="http://schemas.microsoft.com/office/drawing/2014/main" id="{5CF192A0-FB34-F8A5-5426-14A95E623F07}"/>
              </a:ext>
            </a:extLst>
          </p:cNvPr>
          <p:cNvSpPr/>
          <p:nvPr/>
        </p:nvSpPr>
        <p:spPr>
          <a:xfrm>
            <a:off x="7713816" y="7049950"/>
            <a:ext cx="2860368" cy="2549303"/>
          </a:xfrm>
          <a:custGeom>
            <a:avLst/>
            <a:gdLst/>
            <a:ahLst/>
            <a:cxnLst/>
            <a:rect l="l" t="t" r="r" b="b"/>
            <a:pathLst>
              <a:path w="2860368" h="2549303">
                <a:moveTo>
                  <a:pt x="0" y="0"/>
                </a:moveTo>
                <a:lnTo>
                  <a:pt x="2860368" y="0"/>
                </a:lnTo>
                <a:lnTo>
                  <a:pt x="2860368" y="2549303"/>
                </a:lnTo>
                <a:lnTo>
                  <a:pt x="0" y="2549303"/>
                </a:lnTo>
                <a:lnTo>
                  <a:pt x="0" y="0"/>
                </a:lnTo>
                <a:close/>
              </a:path>
            </a:pathLst>
          </a:custGeom>
          <a:blipFill>
            <a:blip r:embed="rId8"/>
            <a:stretch>
              <a:fillRect/>
            </a:stretch>
          </a:blipFill>
        </p:spPr>
        <p:txBody>
          <a:bodyPr/>
          <a:lstStyle/>
          <a:p>
            <a:endParaRPr lang="en-US"/>
          </a:p>
        </p:txBody>
      </p:sp>
      <p:sp>
        <p:nvSpPr>
          <p:cNvPr id="20" name="Freeform 5">
            <a:extLst>
              <a:ext uri="{FF2B5EF4-FFF2-40B4-BE49-F238E27FC236}">
                <a16:creationId xmlns:a16="http://schemas.microsoft.com/office/drawing/2014/main" id="{3ACBD2A3-493B-540C-51F7-FBB43897F3B8}"/>
              </a:ext>
            </a:extLst>
          </p:cNvPr>
          <p:cNvSpPr/>
          <p:nvPr/>
        </p:nvSpPr>
        <p:spPr>
          <a:xfrm>
            <a:off x="1758819" y="684568"/>
            <a:ext cx="1365381" cy="931148"/>
          </a:xfrm>
          <a:custGeom>
            <a:avLst/>
            <a:gdLst/>
            <a:ahLst/>
            <a:cxnLst/>
            <a:rect l="l" t="t" r="r" b="b"/>
            <a:pathLst>
              <a:path w="1820756" h="1445225">
                <a:moveTo>
                  <a:pt x="0" y="0"/>
                </a:moveTo>
                <a:lnTo>
                  <a:pt x="1820756" y="0"/>
                </a:lnTo>
                <a:lnTo>
                  <a:pt x="1820756" y="1445225"/>
                </a:lnTo>
                <a:lnTo>
                  <a:pt x="0" y="1445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1">
            <a:extLst>
              <a:ext uri="{FF2B5EF4-FFF2-40B4-BE49-F238E27FC236}">
                <a16:creationId xmlns:a16="http://schemas.microsoft.com/office/drawing/2014/main" id="{BDCAF609-ED3E-4053-F2F9-CCA4034BE871}"/>
              </a:ext>
            </a:extLst>
          </p:cNvPr>
          <p:cNvGrpSpPr/>
          <p:nvPr/>
        </p:nvGrpSpPr>
        <p:grpSpPr>
          <a:xfrm>
            <a:off x="3487732" y="756304"/>
            <a:ext cx="12544644" cy="3238718"/>
            <a:chOff x="2871677" y="986918"/>
            <a:chExt cx="12544644" cy="3238718"/>
          </a:xfrm>
        </p:grpSpPr>
        <p:sp>
          <p:nvSpPr>
            <p:cNvPr id="18" name="TextBox 7">
              <a:extLst>
                <a:ext uri="{FF2B5EF4-FFF2-40B4-BE49-F238E27FC236}">
                  <a16:creationId xmlns:a16="http://schemas.microsoft.com/office/drawing/2014/main" id="{3E1F6DA7-8158-BB31-6C26-B021407F15E7}"/>
                </a:ext>
              </a:extLst>
            </p:cNvPr>
            <p:cNvSpPr txBox="1"/>
            <p:nvPr/>
          </p:nvSpPr>
          <p:spPr>
            <a:xfrm>
              <a:off x="2871677" y="2777354"/>
              <a:ext cx="12544644" cy="1448282"/>
            </a:xfrm>
            <a:prstGeom prst="rect">
              <a:avLst/>
            </a:prstGeom>
          </p:spPr>
          <p:txBody>
            <a:bodyPr wrap="square" lIns="0" tIns="0" rIns="0" bIns="0" rtlCol="0" anchor="t">
              <a:spAutoFit/>
            </a:bodyPr>
            <a:lstStyle/>
            <a:p>
              <a:pPr algn="ctr">
                <a:lnSpc>
                  <a:spcPts val="10055"/>
                </a:lnSpc>
              </a:pPr>
              <a:r>
                <a:rPr lang="en-US" sz="15712" b="1">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sym typeface="Paytone One"/>
                </a:rPr>
                <a:t>BÀI VIÊT 1</a:t>
              </a:r>
            </a:p>
          </p:txBody>
        </p:sp>
        <p:sp>
          <p:nvSpPr>
            <p:cNvPr id="21" name="TextBox 7">
              <a:extLst>
                <a:ext uri="{FF2B5EF4-FFF2-40B4-BE49-F238E27FC236}">
                  <a16:creationId xmlns:a16="http://schemas.microsoft.com/office/drawing/2014/main" id="{64EDE39F-B927-F318-684E-5E164E52D93B}"/>
                </a:ext>
              </a:extLst>
            </p:cNvPr>
            <p:cNvSpPr txBox="1"/>
            <p:nvPr/>
          </p:nvSpPr>
          <p:spPr>
            <a:xfrm rot="6115966">
              <a:off x="9906919" y="716782"/>
              <a:ext cx="912562" cy="1452834"/>
            </a:xfrm>
            <a:prstGeom prst="rect">
              <a:avLst/>
            </a:prstGeom>
          </p:spPr>
          <p:txBody>
            <a:bodyPr wrap="square" lIns="0" tIns="0" rIns="0" bIns="0" rtlCol="0" anchor="t">
              <a:spAutoFit/>
            </a:bodyPr>
            <a:lstStyle/>
            <a:p>
              <a:pPr algn="ctr">
                <a:lnSpc>
                  <a:spcPts val="10055"/>
                </a:lnSpc>
              </a:pPr>
              <a:r>
                <a:rPr lang="en-US" sz="15712" b="1">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sym typeface="Paytone One"/>
                </a:rPr>
                <a:t>`</a:t>
              </a:r>
            </a:p>
          </p:txBody>
        </p:sp>
      </p:grpSp>
      <p:sp>
        <p:nvSpPr>
          <p:cNvPr id="23" name="TextBox 8">
            <a:extLst>
              <a:ext uri="{FF2B5EF4-FFF2-40B4-BE49-F238E27FC236}">
                <a16:creationId xmlns:a16="http://schemas.microsoft.com/office/drawing/2014/main" id="{C52D1F71-C359-89E0-B521-FCD6160B545E}"/>
              </a:ext>
            </a:extLst>
          </p:cNvPr>
          <p:cNvSpPr txBox="1"/>
          <p:nvPr/>
        </p:nvSpPr>
        <p:spPr>
          <a:xfrm>
            <a:off x="2440308" y="4021369"/>
            <a:ext cx="13866492" cy="3046988"/>
          </a:xfrm>
          <a:prstGeom prst="rect">
            <a:avLst/>
          </a:prstGeom>
        </p:spPr>
        <p:txBody>
          <a:bodyPr wrap="square" lIns="0" tIns="0" rIns="0" bIns="0" rtlCol="0" anchor="t">
            <a:spAutoFit/>
          </a:bodyPr>
          <a:lstStyle/>
          <a:p>
            <a:pPr algn="ctr"/>
            <a:r>
              <a:rPr lang="en-US" sz="6600" b="1">
                <a:solidFill>
                  <a:srgbClr val="004AAD"/>
                </a:solidFill>
                <a:latin typeface="HP001 4 hàng" panose="020B0603050302020204" pitchFamily="34" charset="0"/>
                <a:ea typeface="DejaVu Serif Bold"/>
                <a:cs typeface="Arial" panose="020B0604020202020204" pitchFamily="34" charset="0"/>
                <a:sym typeface="DejaVu Serif Bold"/>
              </a:rPr>
              <a:t>Luyện tập viết đoạn văn nêu ý kiến </a:t>
            </a:r>
          </a:p>
          <a:p>
            <a:pPr algn="ctr"/>
            <a:r>
              <a:rPr lang="en-US" sz="6600" b="1">
                <a:solidFill>
                  <a:srgbClr val="004AAD"/>
                </a:solidFill>
                <a:latin typeface="HP001 4 hàng" panose="020B0603050302020204" pitchFamily="34" charset="0"/>
                <a:ea typeface="DejaVu Serif Bold"/>
                <a:cs typeface="Arial" panose="020B0604020202020204" pitchFamily="34" charset="0"/>
                <a:sym typeface="DejaVu Serif Bold"/>
              </a:rPr>
              <a:t>về một hiện tượng xã hội </a:t>
            </a:r>
          </a:p>
          <a:p>
            <a:pPr algn="ctr"/>
            <a:r>
              <a:rPr lang="en-US" sz="6600" b="1">
                <a:solidFill>
                  <a:srgbClr val="004AAD"/>
                </a:solidFill>
                <a:latin typeface="HP001 4 hàng" panose="020B0603050302020204" pitchFamily="34" charset="0"/>
                <a:ea typeface="DejaVu Serif Bold"/>
                <a:cs typeface="Arial" panose="020B0604020202020204" pitchFamily="34" charset="0"/>
                <a:sym typeface="DejaVu Serif Bold"/>
              </a:rPr>
              <a:t>(mở đoạn, kết đoạn)</a:t>
            </a:r>
          </a:p>
        </p:txBody>
      </p:sp>
    </p:spTree>
    <p:extLst>
      <p:ext uri="{BB962C8B-B14F-4D97-AF65-F5344CB8AC3E}">
        <p14:creationId xmlns:p14="http://schemas.microsoft.com/office/powerpoint/2010/main" val="4287362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143000" y="4229100"/>
            <a:ext cx="16088260" cy="1733488"/>
          </a:xfrm>
          <a:prstGeom prst="rect">
            <a:avLst/>
          </a:prstGeom>
        </p:spPr>
        <p:txBody>
          <a:bodyPr wrap="square" lIns="0" tIns="0" rIns="0" bIns="0" rtlCol="0" anchor="t">
            <a:spAutoFit/>
          </a:bodyPr>
          <a:lstStyle/>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Đoạn văn nêu lên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hiện tượng một số học sinh ngại ngùng và không tôn trọng việc đeo khăn quàng đỏ. </a:t>
            </a:r>
          </a:p>
        </p:txBody>
      </p:sp>
      <p:grpSp>
        <p:nvGrpSpPr>
          <p:cNvPr id="18" name="Group 17">
            <a:extLst>
              <a:ext uri="{FF2B5EF4-FFF2-40B4-BE49-F238E27FC236}">
                <a16:creationId xmlns:a16="http://schemas.microsoft.com/office/drawing/2014/main" id="{99D40C7E-F1D1-86A0-FA55-E2FE347CCECB}"/>
              </a:ext>
            </a:extLst>
          </p:cNvPr>
          <p:cNvGrpSpPr/>
          <p:nvPr/>
        </p:nvGrpSpPr>
        <p:grpSpPr>
          <a:xfrm>
            <a:off x="6616130" y="2333518"/>
            <a:ext cx="4051737" cy="1826422"/>
            <a:chOff x="1282263" y="2186087"/>
            <a:chExt cx="5379444" cy="2762252"/>
          </a:xfrm>
        </p:grpSpPr>
        <p:sp>
          <p:nvSpPr>
            <p:cNvPr id="13" name="Freeform 13">
              <a:extLst>
                <a:ext uri="{FF2B5EF4-FFF2-40B4-BE49-F238E27FC236}">
                  <a16:creationId xmlns:a16="http://schemas.microsoft.com/office/drawing/2014/main" id="{371250DB-A326-2B8A-1D65-2C828BDBA9AD}"/>
                </a:ext>
              </a:extLst>
            </p:cNvPr>
            <p:cNvSpPr/>
            <p:nvPr/>
          </p:nvSpPr>
          <p:spPr>
            <a:xfrm>
              <a:off x="1282263" y="2186087"/>
              <a:ext cx="5379444" cy="2762252"/>
            </a:xfrm>
            <a:custGeom>
              <a:avLst/>
              <a:gdLst/>
              <a:ahLst/>
              <a:cxnLst/>
              <a:rect l="l" t="t" r="r" b="b"/>
              <a:pathLst>
                <a:path w="5482969" h="2967657">
                  <a:moveTo>
                    <a:pt x="0" y="0"/>
                  </a:moveTo>
                  <a:lnTo>
                    <a:pt x="5482969" y="0"/>
                  </a:lnTo>
                  <a:lnTo>
                    <a:pt x="5482969" y="2967656"/>
                  </a:lnTo>
                  <a:lnTo>
                    <a:pt x="0" y="2967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5">
              <a:extLst>
                <a:ext uri="{FF2B5EF4-FFF2-40B4-BE49-F238E27FC236}">
                  <a16:creationId xmlns:a16="http://schemas.microsoft.com/office/drawing/2014/main" id="{F470BFC6-52B8-2637-6E3E-BD7F4A651BAA}"/>
                </a:ext>
              </a:extLst>
            </p:cNvPr>
            <p:cNvSpPr txBox="1"/>
            <p:nvPr/>
          </p:nvSpPr>
          <p:spPr>
            <a:xfrm>
              <a:off x="1524001" y="2442345"/>
              <a:ext cx="4933685" cy="1335395"/>
            </a:xfrm>
            <a:prstGeom prst="rect">
              <a:avLst/>
            </a:prstGeom>
          </p:spPr>
          <p:txBody>
            <a:bodyPr lIns="0" tIns="0" rIns="0" bIns="0" rtlCol="0" anchor="t">
              <a:spAutoFit/>
            </a:bodyPr>
            <a:lstStyle/>
            <a:p>
              <a:pPr algn="ctr">
                <a:lnSpc>
                  <a:spcPts val="10920"/>
                </a:lnSpc>
              </a:pPr>
              <a:r>
                <a:rPr lang="en-US" sz="7200" b="1">
                  <a:solidFill>
                    <a:srgbClr val="397CD6"/>
                  </a:solidFill>
                  <a:latin typeface="Noto Sans Bold"/>
                  <a:ea typeface="Noto Sans Bold"/>
                  <a:cs typeface="Noto Sans Bold"/>
                  <a:sym typeface="Noto Sans Bold"/>
                </a:rPr>
                <a:t>Gợi ý:</a:t>
              </a:r>
            </a:p>
          </p:txBody>
        </p:sp>
      </p:grpSp>
      <p:sp>
        <p:nvSpPr>
          <p:cNvPr id="23" name="TextBox 22">
            <a:extLst>
              <a:ext uri="{FF2B5EF4-FFF2-40B4-BE49-F238E27FC236}">
                <a16:creationId xmlns:a16="http://schemas.microsoft.com/office/drawing/2014/main" id="{AE5612BB-7226-77EA-C4C0-C876D0D9B93B}"/>
              </a:ext>
            </a:extLst>
          </p:cNvPr>
          <p:cNvSpPr txBox="1"/>
          <p:nvPr/>
        </p:nvSpPr>
        <p:spPr>
          <a:xfrm>
            <a:off x="1089289" y="5953459"/>
            <a:ext cx="16187799" cy="921150"/>
          </a:xfrm>
          <a:prstGeom prst="rect">
            <a:avLst/>
          </a:prstGeom>
          <a:noFill/>
        </p:spPr>
        <p:txBody>
          <a:bodyPr wrap="square">
            <a:spAutoFit/>
          </a:bodyPr>
          <a:lstStyle/>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Người viết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không tán thành </a:t>
            </a:r>
            <a:r>
              <a:rPr lang="en-US" sz="4800">
                <a:solidFill>
                  <a:srgbClr val="000000"/>
                </a:solidFill>
                <a:latin typeface="Arial" panose="020B0604020202020204" pitchFamily="34" charset="0"/>
                <a:ea typeface="Crimson Pro Bold"/>
                <a:cs typeface="Arial" panose="020B0604020202020204" pitchFamily="34" charset="0"/>
                <a:sym typeface="Crimson Pro Bold"/>
              </a:rPr>
              <a:t>hiện tượng này.</a:t>
            </a:r>
          </a:p>
        </p:txBody>
      </p:sp>
      <p:sp>
        <p:nvSpPr>
          <p:cNvPr id="29" name="TextBox 28">
            <a:extLst>
              <a:ext uri="{FF2B5EF4-FFF2-40B4-BE49-F238E27FC236}">
                <a16:creationId xmlns:a16="http://schemas.microsoft.com/office/drawing/2014/main" id="{F41CC245-1D16-5C94-6441-CE1AA4523986}"/>
              </a:ext>
            </a:extLst>
          </p:cNvPr>
          <p:cNvSpPr txBox="1"/>
          <p:nvPr/>
        </p:nvSpPr>
        <p:spPr>
          <a:xfrm>
            <a:off x="1079402" y="6819900"/>
            <a:ext cx="15913198" cy="2736327"/>
          </a:xfrm>
          <a:prstGeom prst="rect">
            <a:avLst/>
          </a:prstGeom>
          <a:noFill/>
        </p:spPr>
        <p:txBody>
          <a:bodyPr wrap="square">
            <a:spAutoFit/>
          </a:bodyPr>
          <a:lstStyle/>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Đưa ra lý do rằng việc đeo khăn quàng đỏ là một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vinh dự và trách nhiệm của người đội viên</a:t>
            </a:r>
            <a:r>
              <a:rPr lang="en-US" sz="4800">
                <a:solidFill>
                  <a:srgbClr val="000000"/>
                </a:solidFill>
                <a:latin typeface="Arial" panose="020B0604020202020204" pitchFamily="34" charset="0"/>
                <a:ea typeface="Crimson Pro Bold"/>
                <a:cs typeface="Arial" panose="020B0604020202020204" pitchFamily="34" charset="0"/>
                <a:sym typeface="Crimson Pro Bold"/>
              </a:rPr>
              <a:t>, do đó hành động thiếu tôn trọng biểu tượng này là không thích hợp.</a:t>
            </a:r>
          </a:p>
        </p:txBody>
      </p:sp>
      <p:sp>
        <p:nvSpPr>
          <p:cNvPr id="31" name="TextBox 30">
            <a:extLst>
              <a:ext uri="{FF2B5EF4-FFF2-40B4-BE49-F238E27FC236}">
                <a16:creationId xmlns:a16="http://schemas.microsoft.com/office/drawing/2014/main" id="{138B949D-AD1F-30CA-82A7-919120A86E77}"/>
              </a:ext>
            </a:extLst>
          </p:cNvPr>
          <p:cNvSpPr txBox="1"/>
          <p:nvPr/>
        </p:nvSpPr>
        <p:spPr>
          <a:xfrm>
            <a:off x="1287780" y="3448583"/>
            <a:ext cx="12809220" cy="915315"/>
          </a:xfrm>
          <a:prstGeom prst="rect">
            <a:avLst/>
          </a:prstGeom>
          <a:noFill/>
        </p:spPr>
        <p:txBody>
          <a:bodyPr wrap="square">
            <a:spAutoFit/>
          </a:bodyPr>
          <a:lstStyle/>
          <a:p>
            <a:pPr algn="just">
              <a:lnSpc>
                <a:spcPts val="7109"/>
              </a:lnSpc>
            </a:pPr>
            <a:r>
              <a:rPr lang="en-US" sz="4800" b="1" u="sng">
                <a:solidFill>
                  <a:schemeClr val="tx2">
                    <a:lumMod val="75000"/>
                  </a:schemeClr>
                </a:solidFill>
                <a:latin typeface="Arial" panose="020B0604020202020204" pitchFamily="34" charset="0"/>
                <a:ea typeface="Crimson Pro Bold"/>
                <a:cs typeface="Arial" panose="020B0604020202020204" pitchFamily="34" charset="0"/>
                <a:sym typeface="Crimson Pro Bold"/>
              </a:rPr>
              <a:t>Đoạn 1:</a:t>
            </a:r>
          </a:p>
        </p:txBody>
      </p:sp>
      <p:sp>
        <p:nvSpPr>
          <p:cNvPr id="32" name="Freeform 15">
            <a:extLst>
              <a:ext uri="{FF2B5EF4-FFF2-40B4-BE49-F238E27FC236}">
                <a16:creationId xmlns:a16="http://schemas.microsoft.com/office/drawing/2014/main" id="{0278332F-1C65-BEE9-E0A1-5437248C17A5}"/>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TextBox 17">
            <a:extLst>
              <a:ext uri="{FF2B5EF4-FFF2-40B4-BE49-F238E27FC236}">
                <a16:creationId xmlns:a16="http://schemas.microsoft.com/office/drawing/2014/main" id="{21A771F5-1EDC-F72E-B842-8D34F118D27A}"/>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34" name="Picture 14">
            <a:extLst>
              <a:ext uri="{FF2B5EF4-FFF2-40B4-BE49-F238E27FC236}">
                <a16:creationId xmlns:a16="http://schemas.microsoft.com/office/drawing/2014/main" id="{664DD30E-0538-A2B6-9F2C-6E4A17623860}"/>
              </a:ext>
            </a:extLst>
          </p:cNvPr>
          <p:cNvPicPr>
            <a:picLocks noChangeAspect="1"/>
          </p:cNvPicPr>
          <p:nvPr/>
        </p:nvPicPr>
        <p:blipFill>
          <a:blip r:embed="rId14"/>
          <a:srcRect/>
          <a:stretch>
            <a:fillRect/>
          </a:stretch>
        </p:blipFill>
        <p:spPr>
          <a:xfrm>
            <a:off x="15787811" y="756407"/>
            <a:ext cx="1718053" cy="1640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grpSp>
        <p:nvGrpSpPr>
          <p:cNvPr id="18" name="Group 17">
            <a:extLst>
              <a:ext uri="{FF2B5EF4-FFF2-40B4-BE49-F238E27FC236}">
                <a16:creationId xmlns:a16="http://schemas.microsoft.com/office/drawing/2014/main" id="{99D40C7E-F1D1-86A0-FA55-E2FE347CCECB}"/>
              </a:ext>
            </a:extLst>
          </p:cNvPr>
          <p:cNvGrpSpPr/>
          <p:nvPr/>
        </p:nvGrpSpPr>
        <p:grpSpPr>
          <a:xfrm>
            <a:off x="6616130" y="2333518"/>
            <a:ext cx="4051737" cy="1826422"/>
            <a:chOff x="1282263" y="2186087"/>
            <a:chExt cx="5379444" cy="2762252"/>
          </a:xfrm>
        </p:grpSpPr>
        <p:sp>
          <p:nvSpPr>
            <p:cNvPr id="13" name="Freeform 13">
              <a:extLst>
                <a:ext uri="{FF2B5EF4-FFF2-40B4-BE49-F238E27FC236}">
                  <a16:creationId xmlns:a16="http://schemas.microsoft.com/office/drawing/2014/main" id="{371250DB-A326-2B8A-1D65-2C828BDBA9AD}"/>
                </a:ext>
              </a:extLst>
            </p:cNvPr>
            <p:cNvSpPr/>
            <p:nvPr/>
          </p:nvSpPr>
          <p:spPr>
            <a:xfrm>
              <a:off x="1282263" y="2186087"/>
              <a:ext cx="5379444" cy="2762252"/>
            </a:xfrm>
            <a:custGeom>
              <a:avLst/>
              <a:gdLst/>
              <a:ahLst/>
              <a:cxnLst/>
              <a:rect l="l" t="t" r="r" b="b"/>
              <a:pathLst>
                <a:path w="5482969" h="2967657">
                  <a:moveTo>
                    <a:pt x="0" y="0"/>
                  </a:moveTo>
                  <a:lnTo>
                    <a:pt x="5482969" y="0"/>
                  </a:lnTo>
                  <a:lnTo>
                    <a:pt x="5482969" y="2967656"/>
                  </a:lnTo>
                  <a:lnTo>
                    <a:pt x="0" y="2967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5">
              <a:extLst>
                <a:ext uri="{FF2B5EF4-FFF2-40B4-BE49-F238E27FC236}">
                  <a16:creationId xmlns:a16="http://schemas.microsoft.com/office/drawing/2014/main" id="{F470BFC6-52B8-2637-6E3E-BD7F4A651BAA}"/>
                </a:ext>
              </a:extLst>
            </p:cNvPr>
            <p:cNvSpPr txBox="1"/>
            <p:nvPr/>
          </p:nvSpPr>
          <p:spPr>
            <a:xfrm>
              <a:off x="1524001" y="2442345"/>
              <a:ext cx="4933685" cy="1335395"/>
            </a:xfrm>
            <a:prstGeom prst="rect">
              <a:avLst/>
            </a:prstGeom>
          </p:spPr>
          <p:txBody>
            <a:bodyPr lIns="0" tIns="0" rIns="0" bIns="0" rtlCol="0" anchor="t">
              <a:spAutoFit/>
            </a:bodyPr>
            <a:lstStyle/>
            <a:p>
              <a:pPr algn="ctr">
                <a:lnSpc>
                  <a:spcPts val="10920"/>
                </a:lnSpc>
              </a:pPr>
              <a:r>
                <a:rPr lang="en-US" sz="7200" b="1">
                  <a:solidFill>
                    <a:srgbClr val="397CD6"/>
                  </a:solidFill>
                  <a:latin typeface="Noto Sans Bold"/>
                  <a:ea typeface="Noto Sans Bold"/>
                  <a:cs typeface="Noto Sans Bold"/>
                  <a:sym typeface="Noto Sans Bold"/>
                </a:rPr>
                <a:t>Gợi ý:</a:t>
              </a:r>
            </a:p>
          </p:txBody>
        </p:sp>
      </p:grpSp>
      <p:sp>
        <p:nvSpPr>
          <p:cNvPr id="20" name="TextBox 14">
            <a:extLst>
              <a:ext uri="{FF2B5EF4-FFF2-40B4-BE49-F238E27FC236}">
                <a16:creationId xmlns:a16="http://schemas.microsoft.com/office/drawing/2014/main" id="{75D1CFC8-13B9-887C-D946-162E97000EA2}"/>
              </a:ext>
            </a:extLst>
          </p:cNvPr>
          <p:cNvSpPr txBox="1"/>
          <p:nvPr/>
        </p:nvSpPr>
        <p:spPr>
          <a:xfrm>
            <a:off x="1311030" y="4229100"/>
            <a:ext cx="16062570" cy="1908151"/>
          </a:xfrm>
          <a:prstGeom prst="rect">
            <a:avLst/>
          </a:prstGeom>
        </p:spPr>
        <p:txBody>
          <a:bodyPr wrap="square" lIns="0" tIns="0" rIns="0" bIns="0" rtlCol="0" anchor="t">
            <a:spAutoFit/>
          </a:bodyPr>
          <a:lstStyle/>
          <a:p>
            <a:pPr algn="just">
              <a:lnSpc>
                <a:spcPts val="7840"/>
              </a:lnSpc>
            </a:pPr>
            <a:r>
              <a:rPr lang="en-US" sz="5000">
                <a:solidFill>
                  <a:srgbClr val="000000"/>
                </a:solidFill>
                <a:latin typeface="Arial" panose="020B0604020202020204" pitchFamily="34" charset="0"/>
                <a:ea typeface="Crimson Pro Bold"/>
                <a:cs typeface="Arial" panose="020B0604020202020204" pitchFamily="34" charset="0"/>
                <a:sym typeface="Crimson Pro Bold"/>
              </a:rPr>
              <a:t>+ Đoạn văn nêu lên </a:t>
            </a:r>
            <a:r>
              <a:rPr lang="en-US" sz="5000" b="1" u="sng">
                <a:solidFill>
                  <a:srgbClr val="000000"/>
                </a:solidFill>
                <a:latin typeface="Arial" panose="020B0604020202020204" pitchFamily="34" charset="0"/>
                <a:ea typeface="Crimson Pro Bold"/>
                <a:cs typeface="Arial" panose="020B0604020202020204" pitchFamily="34" charset="0"/>
                <a:sym typeface="Crimson Pro Bold"/>
              </a:rPr>
              <a:t>hiện tượng học sinh mang đồ ăn sáng vào lớp học và ăn trong giờ học. </a:t>
            </a:r>
          </a:p>
        </p:txBody>
      </p:sp>
      <p:sp>
        <p:nvSpPr>
          <p:cNvPr id="22" name="TextBox 21">
            <a:extLst>
              <a:ext uri="{FF2B5EF4-FFF2-40B4-BE49-F238E27FC236}">
                <a16:creationId xmlns:a16="http://schemas.microsoft.com/office/drawing/2014/main" id="{74C9EEE1-7762-99F1-FADB-6DBBCF912B2C}"/>
              </a:ext>
            </a:extLst>
          </p:cNvPr>
          <p:cNvSpPr txBox="1"/>
          <p:nvPr/>
        </p:nvSpPr>
        <p:spPr>
          <a:xfrm>
            <a:off x="1219199" y="6210300"/>
            <a:ext cx="15765427" cy="1000210"/>
          </a:xfrm>
          <a:prstGeom prst="rect">
            <a:avLst/>
          </a:prstGeom>
          <a:noFill/>
        </p:spPr>
        <p:txBody>
          <a:bodyPr wrap="square">
            <a:spAutoFit/>
          </a:bodyPr>
          <a:lstStyle/>
          <a:p>
            <a:pPr algn="just">
              <a:lnSpc>
                <a:spcPts val="7840"/>
              </a:lnSpc>
            </a:pPr>
            <a:r>
              <a:rPr lang="en-US" sz="5400">
                <a:solidFill>
                  <a:srgbClr val="000000"/>
                </a:solidFill>
                <a:latin typeface="Arial" panose="020B0604020202020204" pitchFamily="34" charset="0"/>
                <a:ea typeface="Crimson Pro Bold"/>
                <a:cs typeface="Arial" panose="020B0604020202020204" pitchFamily="34" charset="0"/>
                <a:sym typeface="Crimson Pro Bold"/>
              </a:rPr>
              <a:t>+ Người viết </a:t>
            </a:r>
            <a:r>
              <a:rPr lang="en-US" sz="5400" b="1" u="sng">
                <a:solidFill>
                  <a:srgbClr val="000000"/>
                </a:solidFill>
                <a:latin typeface="Arial" panose="020B0604020202020204" pitchFamily="34" charset="0"/>
                <a:ea typeface="Crimson Pro Bold"/>
                <a:cs typeface="Arial" panose="020B0604020202020204" pitchFamily="34" charset="0"/>
                <a:sym typeface="Crimson Pro Bold"/>
              </a:rPr>
              <a:t>không tán thành </a:t>
            </a:r>
            <a:r>
              <a:rPr lang="en-US" sz="5400">
                <a:solidFill>
                  <a:srgbClr val="000000"/>
                </a:solidFill>
                <a:latin typeface="Arial" panose="020B0604020202020204" pitchFamily="34" charset="0"/>
                <a:ea typeface="Crimson Pro Bold"/>
                <a:cs typeface="Arial" panose="020B0604020202020204" pitchFamily="34" charset="0"/>
                <a:sym typeface="Crimson Pro Bold"/>
              </a:rPr>
              <a:t>hiện tượng này.</a:t>
            </a:r>
          </a:p>
        </p:txBody>
      </p:sp>
      <p:sp>
        <p:nvSpPr>
          <p:cNvPr id="24" name="TextBox 23">
            <a:extLst>
              <a:ext uri="{FF2B5EF4-FFF2-40B4-BE49-F238E27FC236}">
                <a16:creationId xmlns:a16="http://schemas.microsoft.com/office/drawing/2014/main" id="{ED7B9243-4186-0500-D6DD-224BB31298B5}"/>
              </a:ext>
            </a:extLst>
          </p:cNvPr>
          <p:cNvSpPr txBox="1"/>
          <p:nvPr/>
        </p:nvSpPr>
        <p:spPr>
          <a:xfrm>
            <a:off x="1219200" y="7277100"/>
            <a:ext cx="15986370" cy="1982915"/>
          </a:xfrm>
          <a:prstGeom prst="rect">
            <a:avLst/>
          </a:prstGeom>
          <a:noFill/>
        </p:spPr>
        <p:txBody>
          <a:bodyPr wrap="square">
            <a:spAutoFit/>
          </a:bodyPr>
          <a:lstStyle/>
          <a:p>
            <a:pPr algn="just">
              <a:lnSpc>
                <a:spcPts val="7840"/>
              </a:lnSpc>
            </a:pPr>
            <a:r>
              <a:rPr lang="en-US" sz="5000">
                <a:solidFill>
                  <a:srgbClr val="000000"/>
                </a:solidFill>
                <a:latin typeface="Arial" panose="020B0604020202020204" pitchFamily="34" charset="0"/>
                <a:ea typeface="Crimson Pro Bold"/>
                <a:cs typeface="Arial" panose="020B0604020202020204" pitchFamily="34" charset="0"/>
                <a:sym typeface="Crimson Pro Bold"/>
              </a:rPr>
              <a:t>+ Đưa ra lý do rằng việc này </a:t>
            </a:r>
            <a:r>
              <a:rPr lang="en-US" sz="5000" b="1" u="sng">
                <a:solidFill>
                  <a:srgbClr val="000000"/>
                </a:solidFill>
                <a:latin typeface="Arial" panose="020B0604020202020204" pitchFamily="34" charset="0"/>
                <a:ea typeface="Crimson Pro Bold"/>
                <a:cs typeface="Arial" panose="020B0604020202020204" pitchFamily="34" charset="0"/>
                <a:sym typeface="Crimson Pro Bold"/>
              </a:rPr>
              <a:t>gây ra sự bừa bãi, mất tập trung và khó chịu</a:t>
            </a:r>
            <a:r>
              <a:rPr lang="en-US" sz="5000">
                <a:solidFill>
                  <a:srgbClr val="000000"/>
                </a:solidFill>
                <a:latin typeface="Arial" panose="020B0604020202020204" pitchFamily="34" charset="0"/>
                <a:ea typeface="Crimson Pro Bold"/>
                <a:cs typeface="Arial" panose="020B0604020202020204" pitchFamily="34" charset="0"/>
                <a:sym typeface="Crimson Pro Bold"/>
              </a:rPr>
              <a:t> cho những người xung quanh.</a:t>
            </a:r>
          </a:p>
        </p:txBody>
      </p:sp>
      <p:sp>
        <p:nvSpPr>
          <p:cNvPr id="26" name="TextBox 25">
            <a:extLst>
              <a:ext uri="{FF2B5EF4-FFF2-40B4-BE49-F238E27FC236}">
                <a16:creationId xmlns:a16="http://schemas.microsoft.com/office/drawing/2014/main" id="{B3A343DC-4D65-B127-2E3A-85B89E550065}"/>
              </a:ext>
            </a:extLst>
          </p:cNvPr>
          <p:cNvSpPr txBox="1"/>
          <p:nvPr/>
        </p:nvSpPr>
        <p:spPr>
          <a:xfrm>
            <a:off x="1295400" y="3316824"/>
            <a:ext cx="12809220" cy="988476"/>
          </a:xfrm>
          <a:prstGeom prst="rect">
            <a:avLst/>
          </a:prstGeom>
          <a:noFill/>
        </p:spPr>
        <p:txBody>
          <a:bodyPr wrap="square">
            <a:spAutoFit/>
          </a:bodyPr>
          <a:lstStyle/>
          <a:p>
            <a:pPr algn="just">
              <a:lnSpc>
                <a:spcPts val="7840"/>
              </a:lnSpc>
            </a:pPr>
            <a:r>
              <a:rPr lang="en-US" sz="5000" b="1" u="sng">
                <a:solidFill>
                  <a:schemeClr val="tx2">
                    <a:lumMod val="75000"/>
                  </a:schemeClr>
                </a:solidFill>
                <a:latin typeface="Arial" panose="020B0604020202020204" pitchFamily="34" charset="0"/>
                <a:ea typeface="Crimson Pro Bold"/>
                <a:cs typeface="Arial" panose="020B0604020202020204" pitchFamily="34" charset="0"/>
                <a:sym typeface="Crimson Pro Bold"/>
              </a:rPr>
              <a:t>Đoạn 2:</a:t>
            </a:r>
          </a:p>
        </p:txBody>
      </p:sp>
      <p:sp>
        <p:nvSpPr>
          <p:cNvPr id="27" name="Freeform 15">
            <a:extLst>
              <a:ext uri="{FF2B5EF4-FFF2-40B4-BE49-F238E27FC236}">
                <a16:creationId xmlns:a16="http://schemas.microsoft.com/office/drawing/2014/main" id="{9A4C1C74-12BA-34AC-C2F1-71FAEE539DFC}"/>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TextBox 17">
            <a:extLst>
              <a:ext uri="{FF2B5EF4-FFF2-40B4-BE49-F238E27FC236}">
                <a16:creationId xmlns:a16="http://schemas.microsoft.com/office/drawing/2014/main" id="{E1F6E330-DDD2-F871-0843-CD738A8BBA57}"/>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29" name="Picture 14">
            <a:extLst>
              <a:ext uri="{FF2B5EF4-FFF2-40B4-BE49-F238E27FC236}">
                <a16:creationId xmlns:a16="http://schemas.microsoft.com/office/drawing/2014/main" id="{BE3A2F16-0733-417F-A402-B3E63A40E6F9}"/>
              </a:ext>
            </a:extLst>
          </p:cNvPr>
          <p:cNvPicPr>
            <a:picLocks noChangeAspect="1"/>
          </p:cNvPicPr>
          <p:nvPr/>
        </p:nvPicPr>
        <p:blipFill>
          <a:blip r:embed="rId14"/>
          <a:srcRect/>
          <a:stretch>
            <a:fillRect/>
          </a:stretch>
        </p:blipFill>
        <p:spPr>
          <a:xfrm>
            <a:off x="15787811" y="756407"/>
            <a:ext cx="1718053" cy="1640741"/>
          </a:xfrm>
          <a:prstGeom prst="rect">
            <a:avLst/>
          </a:prstGeom>
        </p:spPr>
      </p:pic>
    </p:spTree>
    <p:extLst>
      <p:ext uri="{BB962C8B-B14F-4D97-AF65-F5344CB8AC3E}">
        <p14:creationId xmlns:p14="http://schemas.microsoft.com/office/powerpoint/2010/main" val="132016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4" name="Freeform 15">
            <a:extLst>
              <a:ext uri="{FF2B5EF4-FFF2-40B4-BE49-F238E27FC236}">
                <a16:creationId xmlns:a16="http://schemas.microsoft.com/office/drawing/2014/main" id="{5088CB75-FC17-4E2A-2E25-3F659E3F65CD}"/>
              </a:ext>
            </a:extLst>
          </p:cNvPr>
          <p:cNvSpPr/>
          <p:nvPr/>
        </p:nvSpPr>
        <p:spPr>
          <a:xfrm>
            <a:off x="2193947" y="850874"/>
            <a:ext cx="14249400" cy="308433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Rectangle 1">
            <a:extLst>
              <a:ext uri="{FF2B5EF4-FFF2-40B4-BE49-F238E27FC236}">
                <a16:creationId xmlns:a16="http://schemas.microsoft.com/office/drawing/2014/main" id="{AC7B13C0-FF72-5DDC-D4CD-A68C88303CA3}"/>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Freeform 14">
            <a:extLst>
              <a:ext uri="{FF2B5EF4-FFF2-40B4-BE49-F238E27FC236}">
                <a16:creationId xmlns:a16="http://schemas.microsoft.com/office/drawing/2014/main" id="{69EDB81E-0E32-AEEA-56AD-D8D50551230F}"/>
              </a:ext>
            </a:extLst>
          </p:cNvPr>
          <p:cNvSpPr/>
          <p:nvPr/>
        </p:nvSpPr>
        <p:spPr>
          <a:xfrm>
            <a:off x="1340285" y="467112"/>
            <a:ext cx="2017421" cy="190569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5">
            <a:extLst>
              <a:ext uri="{FF2B5EF4-FFF2-40B4-BE49-F238E27FC236}">
                <a16:creationId xmlns:a16="http://schemas.microsoft.com/office/drawing/2014/main" id="{F003C3DF-3841-B6F1-2859-C7E5E66821AC}"/>
              </a:ext>
            </a:extLst>
          </p:cNvPr>
          <p:cNvSpPr/>
          <p:nvPr/>
        </p:nvSpPr>
        <p:spPr>
          <a:xfrm>
            <a:off x="2207992" y="3771009"/>
            <a:ext cx="12845841" cy="5895713"/>
          </a:xfrm>
          <a:custGeom>
            <a:avLst/>
            <a:gdLst/>
            <a:ahLst/>
            <a:cxnLst/>
            <a:rect l="l" t="t" r="r" b="b"/>
            <a:pathLst>
              <a:path w="13948475" h="8229600">
                <a:moveTo>
                  <a:pt x="0" y="0"/>
                </a:moveTo>
                <a:lnTo>
                  <a:pt x="13948474" y="0"/>
                </a:lnTo>
                <a:lnTo>
                  <a:pt x="13948474" y="8229600"/>
                </a:lnTo>
                <a:lnTo>
                  <a:pt x="0" y="8229600"/>
                </a:lnTo>
                <a:lnTo>
                  <a:pt x="0" y="0"/>
                </a:lnTo>
                <a:close/>
              </a:path>
            </a:pathLst>
          </a:custGeom>
          <a:blipFill>
            <a:blip r:embed="rId14"/>
            <a:stretch>
              <a:fillRect/>
            </a:stretch>
          </a:blipFill>
        </p:spPr>
        <p:txBody>
          <a:bodyPr/>
          <a:lstStyle/>
          <a:p>
            <a:endParaRPr lang="en-US"/>
          </a:p>
        </p:txBody>
      </p:sp>
      <p:sp>
        <p:nvSpPr>
          <p:cNvPr id="13" name="TextBox 13"/>
          <p:cNvSpPr txBox="1"/>
          <p:nvPr/>
        </p:nvSpPr>
        <p:spPr>
          <a:xfrm>
            <a:off x="1395259" y="1361950"/>
            <a:ext cx="16183684" cy="2308324"/>
          </a:xfrm>
          <a:prstGeom prst="rect">
            <a:avLst/>
          </a:prstGeom>
        </p:spPr>
        <p:txBody>
          <a:bodyPr lIns="0" tIns="0" rIns="0" bIns="0" rtlCol="0" anchor="t">
            <a:spAutoFit/>
          </a:bodyPr>
          <a:lstStyle/>
          <a:p>
            <a:pPr algn="ctr">
              <a:lnSpc>
                <a:spcPts val="9042"/>
              </a:lnSpc>
            </a:pPr>
            <a:r>
              <a:rPr lang="en-US" sz="7200" b="1">
                <a:solidFill>
                  <a:srgbClr val="004AAD"/>
                </a:solidFill>
                <a:latin typeface="HP001 4 hàng" panose="020B0603050302020204" pitchFamily="34" charset="0"/>
                <a:ea typeface="DejaVu Serif Bold"/>
                <a:cs typeface="DejaVu Serif Bold"/>
                <a:sym typeface="DejaVu Serif Bold"/>
              </a:rPr>
              <a:t>Hoạt động 2: </a:t>
            </a:r>
          </a:p>
          <a:p>
            <a:pPr algn="ctr">
              <a:lnSpc>
                <a:spcPts val="9042"/>
              </a:lnSpc>
            </a:pPr>
            <a:r>
              <a:rPr lang="en-US" sz="7200" b="1">
                <a:solidFill>
                  <a:srgbClr val="004AAD"/>
                </a:solidFill>
                <a:latin typeface="HP001 4 hàng" panose="020B0603050302020204" pitchFamily="34" charset="0"/>
                <a:ea typeface="DejaVu Serif Bold"/>
                <a:cs typeface="DejaVu Serif Bold"/>
                <a:sym typeface="DejaVu Serif Bold"/>
              </a:rPr>
              <a:t>Viết câu mở đoạn và câu kết đoạn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679486" y="-182267"/>
            <a:ext cx="4413754" cy="1793894"/>
          </a:xfrm>
          <a:custGeom>
            <a:avLst/>
            <a:gdLst/>
            <a:ahLst/>
            <a:cxnLst/>
            <a:rect l="l" t="t" r="r" b="b"/>
            <a:pathLst>
              <a:path w="4413754" h="1793894">
                <a:moveTo>
                  <a:pt x="0" y="0"/>
                </a:moveTo>
                <a:lnTo>
                  <a:pt x="4413754" y="0"/>
                </a:lnTo>
                <a:lnTo>
                  <a:pt x="4413754" y="1793895"/>
                </a:lnTo>
                <a:lnTo>
                  <a:pt x="0" y="179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656940" y="-200202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656091" y="332471"/>
            <a:ext cx="5183620" cy="2106793"/>
          </a:xfrm>
          <a:custGeom>
            <a:avLst/>
            <a:gdLst/>
            <a:ahLst/>
            <a:cxnLst/>
            <a:rect l="l" t="t" r="r" b="b"/>
            <a:pathLst>
              <a:path w="5183620" h="2106793">
                <a:moveTo>
                  <a:pt x="0" y="0"/>
                </a:moveTo>
                <a:lnTo>
                  <a:pt x="5183619" y="0"/>
                </a:lnTo>
                <a:lnTo>
                  <a:pt x="5183619"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50965"/>
            <a:ext cx="2897169" cy="1327430"/>
          </a:xfrm>
          <a:custGeom>
            <a:avLst/>
            <a:gdLst/>
            <a:ahLst/>
            <a:cxnLst/>
            <a:rect l="l" t="t" r="r" b="b"/>
            <a:pathLst>
              <a:path w="2897169" h="1327430">
                <a:moveTo>
                  <a:pt x="0" y="0"/>
                </a:moveTo>
                <a:lnTo>
                  <a:pt x="2897169" y="0"/>
                </a:lnTo>
                <a:lnTo>
                  <a:pt x="2897169" y="1327431"/>
                </a:lnTo>
                <a:lnTo>
                  <a:pt x="0" y="1327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778045" y="1611628"/>
            <a:ext cx="16731909" cy="7548373"/>
          </a:xfrm>
          <a:custGeom>
            <a:avLst/>
            <a:gdLst/>
            <a:ahLst/>
            <a:cxnLst/>
            <a:rect l="l" t="t" r="r" b="b"/>
            <a:pathLst>
              <a:path w="16731909" h="7548373">
                <a:moveTo>
                  <a:pt x="0" y="0"/>
                </a:moveTo>
                <a:lnTo>
                  <a:pt x="16731910" y="0"/>
                </a:lnTo>
                <a:lnTo>
                  <a:pt x="16731910" y="7548372"/>
                </a:lnTo>
                <a:lnTo>
                  <a:pt x="0" y="7548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2241019" y="-155438"/>
            <a:ext cx="844767" cy="879643"/>
          </a:xfrm>
          <a:custGeom>
            <a:avLst/>
            <a:gdLst/>
            <a:ahLst/>
            <a:cxnLst/>
            <a:rect l="l" t="t" r="r" b="b"/>
            <a:pathLst>
              <a:path w="844767" h="879643">
                <a:moveTo>
                  <a:pt x="0" y="0"/>
                </a:moveTo>
                <a:lnTo>
                  <a:pt x="844768" y="0"/>
                </a:lnTo>
                <a:lnTo>
                  <a:pt x="844768" y="879644"/>
                </a:lnTo>
                <a:lnTo>
                  <a:pt x="0" y="8796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866037" y="4951591"/>
            <a:ext cx="3594732" cy="5335409"/>
          </a:xfrm>
          <a:custGeom>
            <a:avLst/>
            <a:gdLst/>
            <a:ahLst/>
            <a:cxnLst/>
            <a:rect l="l" t="t" r="r" b="b"/>
            <a:pathLst>
              <a:path w="3594732" h="5335409">
                <a:moveTo>
                  <a:pt x="0" y="0"/>
                </a:moveTo>
                <a:lnTo>
                  <a:pt x="3594732" y="0"/>
                </a:lnTo>
                <a:lnTo>
                  <a:pt x="3594732" y="5335409"/>
                </a:lnTo>
                <a:lnTo>
                  <a:pt x="0" y="5335409"/>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3723567" y="5101051"/>
            <a:ext cx="4436118" cy="5393457"/>
          </a:xfrm>
          <a:custGeom>
            <a:avLst/>
            <a:gdLst/>
            <a:ahLst/>
            <a:cxnLst/>
            <a:rect l="l" t="t" r="r" b="b"/>
            <a:pathLst>
              <a:path w="4436118" h="5393457">
                <a:moveTo>
                  <a:pt x="0" y="0"/>
                </a:moveTo>
                <a:lnTo>
                  <a:pt x="4436118" y="0"/>
                </a:lnTo>
                <a:lnTo>
                  <a:pt x="4436118" y="5393457"/>
                </a:lnTo>
                <a:lnTo>
                  <a:pt x="0" y="5393457"/>
                </a:lnTo>
                <a:lnTo>
                  <a:pt x="0" y="0"/>
                </a:lnTo>
                <a:close/>
              </a:path>
            </a:pathLst>
          </a:custGeom>
          <a:blipFill>
            <a:blip r:embed="rId15"/>
            <a:stretch>
              <a:fillRect/>
            </a:stretch>
          </a:blipFill>
        </p:spPr>
        <p:txBody>
          <a:bodyPr/>
          <a:lstStyle/>
          <a:p>
            <a:endParaRPr lang="en-US"/>
          </a:p>
        </p:txBody>
      </p:sp>
      <p:sp>
        <p:nvSpPr>
          <p:cNvPr id="14" name="TextBox 14"/>
          <p:cNvSpPr txBox="1"/>
          <p:nvPr/>
        </p:nvSpPr>
        <p:spPr>
          <a:xfrm>
            <a:off x="922480" y="2882354"/>
            <a:ext cx="16912340" cy="5309146"/>
          </a:xfrm>
          <a:prstGeom prst="rect">
            <a:avLst/>
          </a:prstGeom>
        </p:spPr>
        <p:txBody>
          <a:bodyPr lIns="0" tIns="0" rIns="0" bIns="0" rtlCol="0" anchor="t">
            <a:spAutoFit/>
          </a:bodyPr>
          <a:lstStyle/>
          <a:p>
            <a:pPr algn="ctr"/>
            <a:r>
              <a:rPr lang="en-US" sz="11500" b="1">
                <a:solidFill>
                  <a:srgbClr val="004AAD"/>
                </a:solidFill>
                <a:latin typeface="HP001 4 hàng" panose="020B0603050302020204" pitchFamily="34" charset="0"/>
                <a:ea typeface="DejaVu Serif Bold"/>
                <a:cs typeface="DejaVu Serif Bold"/>
                <a:sym typeface="DejaVu Serif Bold"/>
              </a:rPr>
              <a:t>Trình bày </a:t>
            </a:r>
          </a:p>
          <a:p>
            <a:pPr algn="ctr"/>
            <a:r>
              <a:rPr lang="en-US" sz="11500" b="1">
                <a:solidFill>
                  <a:srgbClr val="004AAD"/>
                </a:solidFill>
                <a:latin typeface="HP001 4 hàng" panose="020B0603050302020204" pitchFamily="34" charset="0"/>
                <a:ea typeface="DejaVu Serif Bold"/>
                <a:cs typeface="DejaVu Serif Bold"/>
                <a:sym typeface="DejaVu Serif Bold"/>
              </a:rPr>
              <a:t>câu mở đoạn 01 </a:t>
            </a:r>
          </a:p>
          <a:p>
            <a:pPr algn="ctr"/>
            <a:r>
              <a:rPr lang="en-US" sz="11500" b="1">
                <a:solidFill>
                  <a:srgbClr val="004AAD"/>
                </a:solidFill>
                <a:latin typeface="HP001 4 hàng" panose="020B0603050302020204" pitchFamily="34" charset="0"/>
                <a:ea typeface="DejaVu Serif Bold"/>
                <a:cs typeface="DejaVu Serif Bold"/>
                <a:sym typeface="DejaVu Serif Bold"/>
              </a:rPr>
              <a:t>của các em</a:t>
            </a: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6" name="Freeform 15">
            <a:extLst>
              <a:ext uri="{FF2B5EF4-FFF2-40B4-BE49-F238E27FC236}">
                <a16:creationId xmlns:a16="http://schemas.microsoft.com/office/drawing/2014/main" id="{C587C122-FB41-83E1-65B2-50F223501238}"/>
              </a:ext>
            </a:extLst>
          </p:cNvPr>
          <p:cNvSpPr/>
          <p:nvPr/>
        </p:nvSpPr>
        <p:spPr>
          <a:xfrm>
            <a:off x="1762160" y="571500"/>
            <a:ext cx="15497139" cy="2487860"/>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1611476" y="723900"/>
            <a:ext cx="15647824" cy="2487861"/>
          </a:xfrm>
          <a:prstGeom prst="rect">
            <a:avLst/>
          </a:prstGeom>
        </p:spPr>
        <p:txBody>
          <a:bodyPr lIns="0" tIns="0" rIns="0" bIns="0" rtlCol="0" anchor="t">
            <a:spAutoFit/>
          </a:bodyPr>
          <a:lstStyle/>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Hoạt động 2: </a:t>
            </a:r>
          </a:p>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Viết câu mở đoạn và câu kết đoạn</a:t>
            </a:r>
          </a:p>
        </p:txBody>
      </p:sp>
      <p:sp>
        <p:nvSpPr>
          <p:cNvPr id="15" name="Freeform 15"/>
          <p:cNvSpPr/>
          <p:nvPr/>
        </p:nvSpPr>
        <p:spPr>
          <a:xfrm>
            <a:off x="15708794" y="580692"/>
            <a:ext cx="1753326" cy="2035792"/>
          </a:xfrm>
          <a:custGeom>
            <a:avLst/>
            <a:gdLst/>
            <a:ahLst/>
            <a:cxnLst/>
            <a:rect l="l" t="t" r="r" b="b"/>
            <a:pathLst>
              <a:path w="1753326" h="2035792">
                <a:moveTo>
                  <a:pt x="0" y="0"/>
                </a:moveTo>
                <a:lnTo>
                  <a:pt x="1753326" y="0"/>
                </a:lnTo>
                <a:lnTo>
                  <a:pt x="1753326" y="2035792"/>
                </a:lnTo>
                <a:lnTo>
                  <a:pt x="0" y="2035792"/>
                </a:lnTo>
                <a:lnTo>
                  <a:pt x="0" y="0"/>
                </a:lnTo>
                <a:close/>
              </a:path>
            </a:pathLst>
          </a:custGeom>
          <a:blipFill>
            <a:blip r:embed="rId12"/>
            <a:stretch>
              <a:fillRect/>
            </a:stretch>
          </a:blipFill>
        </p:spPr>
        <p:txBody>
          <a:bodyPr/>
          <a:lstStyle/>
          <a:p>
            <a:endParaRPr lang="en-US"/>
          </a:p>
        </p:txBody>
      </p:sp>
      <p:sp>
        <p:nvSpPr>
          <p:cNvPr id="14" name="TextBox 14"/>
          <p:cNvSpPr txBox="1"/>
          <p:nvPr/>
        </p:nvSpPr>
        <p:spPr>
          <a:xfrm>
            <a:off x="1135461" y="3491473"/>
            <a:ext cx="16095455" cy="5394169"/>
          </a:xfrm>
          <a:prstGeom prst="rect">
            <a:avLst/>
          </a:prstGeom>
        </p:spPr>
        <p:txBody>
          <a:bodyPr wrap="square" lIns="0" tIns="0" rIns="0" bIns="0" rtlCol="0" anchor="t">
            <a:spAutoFit/>
          </a:bodyPr>
          <a:lstStyle/>
          <a:p>
            <a:pPr algn="just">
              <a:lnSpc>
                <a:spcPts val="6138"/>
              </a:lnSpc>
              <a:spcBef>
                <a:spcPct val="0"/>
              </a:spcBef>
            </a:pPr>
            <a:r>
              <a:rPr lang="en-US" sz="3900" b="1">
                <a:solidFill>
                  <a:schemeClr val="tx2">
                    <a:lumMod val="60000"/>
                    <a:lumOff val="40000"/>
                  </a:schemeClr>
                </a:solidFill>
                <a:latin typeface="Arial" panose="020B0604020202020204" pitchFamily="34" charset="0"/>
                <a:ea typeface="Open Sans"/>
                <a:cs typeface="Arial" panose="020B0604020202020204" pitchFamily="34" charset="0"/>
                <a:sym typeface="Open Sans"/>
              </a:rPr>
              <a:t>Đoạn văn 1:</a:t>
            </a:r>
          </a:p>
          <a:p>
            <a:pPr algn="just">
              <a:lnSpc>
                <a:spcPts val="6138"/>
              </a:lnSpc>
              <a:spcBef>
                <a:spcPct val="0"/>
              </a:spcBef>
            </a:pPr>
            <a:r>
              <a:rPr lang="en-US" sz="3900" b="1" u="sng">
                <a:latin typeface="Arial" panose="020B0604020202020204" pitchFamily="34" charset="0"/>
                <a:ea typeface="Open Sans"/>
                <a:cs typeface="Arial" panose="020B0604020202020204" pitchFamily="34" charset="0"/>
                <a:sym typeface="Open Sans"/>
              </a:rPr>
              <a:t>+ Mở đoạn: </a:t>
            </a:r>
            <a:r>
              <a:rPr lang="en-US" sz="3900">
                <a:latin typeface="Arial" panose="020B0604020202020204" pitchFamily="34" charset="0"/>
                <a:ea typeface="Open Sans"/>
                <a:cs typeface="Arial" panose="020B0604020202020204" pitchFamily="34" charset="0"/>
                <a:sym typeface="Open Sans"/>
              </a:rPr>
              <a:t>Trong buổi sinh hoạt Đội cuối tuần trước, Chi đội ta có một số đội viên không đeo khăn quàng đỏ khi đến trường. Các bạn nghĩ xem, có nên để bị phê bình vì một việc nhỏ như vậy hay không?</a:t>
            </a:r>
          </a:p>
          <a:p>
            <a:pPr algn="just">
              <a:lnSpc>
                <a:spcPts val="6138"/>
              </a:lnSpc>
              <a:spcBef>
                <a:spcPct val="0"/>
              </a:spcBef>
            </a:pPr>
            <a:r>
              <a:rPr lang="en-US" sz="3900" b="1" u="sng">
                <a:latin typeface="Arial" panose="020B0604020202020204" pitchFamily="34" charset="0"/>
                <a:ea typeface="Open Sans"/>
                <a:cs typeface="Arial" panose="020B0604020202020204" pitchFamily="34" charset="0"/>
                <a:sym typeface="Open Sans"/>
              </a:rPr>
              <a:t>+ Kết đoạn:</a:t>
            </a:r>
            <a:r>
              <a:rPr lang="en-US" sz="3900" b="1">
                <a:latin typeface="Arial" panose="020B0604020202020204" pitchFamily="34" charset="0"/>
                <a:ea typeface="Open Sans"/>
                <a:cs typeface="Arial" panose="020B0604020202020204" pitchFamily="34" charset="0"/>
                <a:sym typeface="Open Sans"/>
              </a:rPr>
              <a:t> </a:t>
            </a:r>
            <a:r>
              <a:rPr lang="en-US" sz="3900">
                <a:latin typeface="Arial" panose="020B0604020202020204" pitchFamily="34" charset="0"/>
                <a:ea typeface="Open Sans"/>
                <a:cs typeface="Arial" panose="020B0604020202020204" pitchFamily="34" charset="0"/>
                <a:sym typeface="Open Sans"/>
              </a:rPr>
              <a:t>Các bạn ơi, hãy trân trọng chiếc khăn quàng đỏ của mình nhé! Hãy quàng khăn đỏ cẩn thận và đúng quy định ngay từ khi bắt đầu tới trường, bạn sẽ cảm thấy mình thực sự là một đội viên nghiêm túc.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34" presetClass="emph" presetSubtype="0"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13"/>
                                        </p:tgtEl>
                                        <p:attrNameLst>
                                          <p:attrName>ppt_x</p:attrName>
                                          <p:attrName>ppt_y</p:attrName>
                                        </p:attrNameLst>
                                      </p:cBhvr>
                                    </p:animMotion>
                                    <p:animRot by="1500000">
                                      <p:cBhvr>
                                        <p:cTn id="11" dur="125" fill="hold">
                                          <p:stCondLst>
                                            <p:cond delay="0"/>
                                          </p:stCondLst>
                                        </p:cTn>
                                        <p:tgtEl>
                                          <p:spTgt spid="13"/>
                                        </p:tgtEl>
                                        <p:attrNameLst>
                                          <p:attrName>r</p:attrName>
                                        </p:attrNameLst>
                                      </p:cBhvr>
                                    </p:animRot>
                                    <p:animRot by="-1500000">
                                      <p:cBhvr>
                                        <p:cTn id="12" dur="125" fill="hold">
                                          <p:stCondLst>
                                            <p:cond delay="125"/>
                                          </p:stCondLst>
                                        </p:cTn>
                                        <p:tgtEl>
                                          <p:spTgt spid="13"/>
                                        </p:tgtEl>
                                        <p:attrNameLst>
                                          <p:attrName>r</p:attrName>
                                        </p:attrNameLst>
                                      </p:cBhvr>
                                    </p:animRot>
                                    <p:animRot by="-1500000">
                                      <p:cBhvr>
                                        <p:cTn id="13" dur="125" fill="hold">
                                          <p:stCondLst>
                                            <p:cond delay="250"/>
                                          </p:stCondLst>
                                        </p:cTn>
                                        <p:tgtEl>
                                          <p:spTgt spid="13"/>
                                        </p:tgtEl>
                                        <p:attrNameLst>
                                          <p:attrName>r</p:attrName>
                                        </p:attrNameLst>
                                      </p:cBhvr>
                                    </p:animRot>
                                    <p:animRot by="1500000">
                                      <p:cBhvr>
                                        <p:cTn id="14"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679486" y="-182267"/>
            <a:ext cx="4413754" cy="1793894"/>
          </a:xfrm>
          <a:custGeom>
            <a:avLst/>
            <a:gdLst/>
            <a:ahLst/>
            <a:cxnLst/>
            <a:rect l="l" t="t" r="r" b="b"/>
            <a:pathLst>
              <a:path w="4413754" h="1793894">
                <a:moveTo>
                  <a:pt x="0" y="0"/>
                </a:moveTo>
                <a:lnTo>
                  <a:pt x="4413754" y="0"/>
                </a:lnTo>
                <a:lnTo>
                  <a:pt x="4413754" y="1793895"/>
                </a:lnTo>
                <a:lnTo>
                  <a:pt x="0" y="179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656940" y="-200202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656091" y="332471"/>
            <a:ext cx="5183620" cy="2106793"/>
          </a:xfrm>
          <a:custGeom>
            <a:avLst/>
            <a:gdLst/>
            <a:ahLst/>
            <a:cxnLst/>
            <a:rect l="l" t="t" r="r" b="b"/>
            <a:pathLst>
              <a:path w="5183620" h="2106793">
                <a:moveTo>
                  <a:pt x="0" y="0"/>
                </a:moveTo>
                <a:lnTo>
                  <a:pt x="5183619" y="0"/>
                </a:lnTo>
                <a:lnTo>
                  <a:pt x="5183619"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50965"/>
            <a:ext cx="2897169" cy="1327430"/>
          </a:xfrm>
          <a:custGeom>
            <a:avLst/>
            <a:gdLst/>
            <a:ahLst/>
            <a:cxnLst/>
            <a:rect l="l" t="t" r="r" b="b"/>
            <a:pathLst>
              <a:path w="2897169" h="1327430">
                <a:moveTo>
                  <a:pt x="0" y="0"/>
                </a:moveTo>
                <a:lnTo>
                  <a:pt x="2897169" y="0"/>
                </a:lnTo>
                <a:lnTo>
                  <a:pt x="2897169" y="1327431"/>
                </a:lnTo>
                <a:lnTo>
                  <a:pt x="0" y="1327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778045" y="1611628"/>
            <a:ext cx="16731909" cy="7548373"/>
          </a:xfrm>
          <a:custGeom>
            <a:avLst/>
            <a:gdLst/>
            <a:ahLst/>
            <a:cxnLst/>
            <a:rect l="l" t="t" r="r" b="b"/>
            <a:pathLst>
              <a:path w="16731909" h="7548373">
                <a:moveTo>
                  <a:pt x="0" y="0"/>
                </a:moveTo>
                <a:lnTo>
                  <a:pt x="16731910" y="0"/>
                </a:lnTo>
                <a:lnTo>
                  <a:pt x="16731910" y="7548372"/>
                </a:lnTo>
                <a:lnTo>
                  <a:pt x="0" y="7548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2241019" y="-155438"/>
            <a:ext cx="844767" cy="879643"/>
          </a:xfrm>
          <a:custGeom>
            <a:avLst/>
            <a:gdLst/>
            <a:ahLst/>
            <a:cxnLst/>
            <a:rect l="l" t="t" r="r" b="b"/>
            <a:pathLst>
              <a:path w="844767" h="879643">
                <a:moveTo>
                  <a:pt x="0" y="0"/>
                </a:moveTo>
                <a:lnTo>
                  <a:pt x="844768" y="0"/>
                </a:lnTo>
                <a:lnTo>
                  <a:pt x="844768" y="879644"/>
                </a:lnTo>
                <a:lnTo>
                  <a:pt x="0" y="8796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866037" y="4951591"/>
            <a:ext cx="3594732" cy="5335409"/>
          </a:xfrm>
          <a:custGeom>
            <a:avLst/>
            <a:gdLst/>
            <a:ahLst/>
            <a:cxnLst/>
            <a:rect l="l" t="t" r="r" b="b"/>
            <a:pathLst>
              <a:path w="3594732" h="5335409">
                <a:moveTo>
                  <a:pt x="0" y="0"/>
                </a:moveTo>
                <a:lnTo>
                  <a:pt x="3594732" y="0"/>
                </a:lnTo>
                <a:lnTo>
                  <a:pt x="3594732" y="5335409"/>
                </a:lnTo>
                <a:lnTo>
                  <a:pt x="0" y="5335409"/>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3723567" y="5101051"/>
            <a:ext cx="4436118" cy="5393457"/>
          </a:xfrm>
          <a:custGeom>
            <a:avLst/>
            <a:gdLst/>
            <a:ahLst/>
            <a:cxnLst/>
            <a:rect l="l" t="t" r="r" b="b"/>
            <a:pathLst>
              <a:path w="4436118" h="5393457">
                <a:moveTo>
                  <a:pt x="0" y="0"/>
                </a:moveTo>
                <a:lnTo>
                  <a:pt x="4436118" y="0"/>
                </a:lnTo>
                <a:lnTo>
                  <a:pt x="4436118" y="5393457"/>
                </a:lnTo>
                <a:lnTo>
                  <a:pt x="0" y="5393457"/>
                </a:lnTo>
                <a:lnTo>
                  <a:pt x="0" y="0"/>
                </a:lnTo>
                <a:close/>
              </a:path>
            </a:pathLst>
          </a:custGeom>
          <a:blipFill>
            <a:blip r:embed="rId15"/>
            <a:stretch>
              <a:fillRect/>
            </a:stretch>
          </a:blipFill>
        </p:spPr>
        <p:txBody>
          <a:bodyPr/>
          <a:lstStyle/>
          <a:p>
            <a:endParaRPr lang="en-US"/>
          </a:p>
        </p:txBody>
      </p:sp>
      <p:sp>
        <p:nvSpPr>
          <p:cNvPr id="14" name="TextBox 14"/>
          <p:cNvSpPr txBox="1"/>
          <p:nvPr/>
        </p:nvSpPr>
        <p:spPr>
          <a:xfrm>
            <a:off x="922480" y="2882354"/>
            <a:ext cx="16912340" cy="5309146"/>
          </a:xfrm>
          <a:prstGeom prst="rect">
            <a:avLst/>
          </a:prstGeom>
        </p:spPr>
        <p:txBody>
          <a:bodyPr lIns="0" tIns="0" rIns="0" bIns="0" rtlCol="0" anchor="t">
            <a:spAutoFit/>
          </a:bodyPr>
          <a:lstStyle/>
          <a:p>
            <a:pPr algn="ctr"/>
            <a:r>
              <a:rPr lang="en-US" sz="11500" b="1">
                <a:solidFill>
                  <a:srgbClr val="004AAD"/>
                </a:solidFill>
                <a:latin typeface="HP001 4 hàng" panose="020B0603050302020204" pitchFamily="34" charset="0"/>
                <a:ea typeface="DejaVu Serif Bold"/>
                <a:cs typeface="DejaVu Serif Bold"/>
                <a:sym typeface="DejaVu Serif Bold"/>
              </a:rPr>
              <a:t>Trình bày </a:t>
            </a:r>
          </a:p>
          <a:p>
            <a:pPr algn="ctr"/>
            <a:r>
              <a:rPr lang="en-US" sz="11500" b="1">
                <a:solidFill>
                  <a:srgbClr val="004AAD"/>
                </a:solidFill>
                <a:latin typeface="HP001 4 hàng" panose="020B0603050302020204" pitchFamily="34" charset="0"/>
                <a:ea typeface="DejaVu Serif Bold"/>
                <a:cs typeface="DejaVu Serif Bold"/>
                <a:sym typeface="DejaVu Serif Bold"/>
              </a:rPr>
              <a:t>câu mở đoạn 02 </a:t>
            </a:r>
          </a:p>
          <a:p>
            <a:pPr algn="ctr"/>
            <a:r>
              <a:rPr lang="en-US" sz="11500" b="1">
                <a:solidFill>
                  <a:srgbClr val="004AAD"/>
                </a:solidFill>
                <a:latin typeface="HP001 4 hàng" panose="020B0603050302020204" pitchFamily="34" charset="0"/>
                <a:ea typeface="DejaVu Serif Bold"/>
                <a:cs typeface="DejaVu Serif Bold"/>
                <a:sym typeface="DejaVu Serif Bold"/>
              </a:rPr>
              <a:t>của các em</a:t>
            </a:r>
          </a:p>
        </p:txBody>
      </p:sp>
    </p:spTree>
    <p:extLst>
      <p:ext uri="{BB962C8B-B14F-4D97-AF65-F5344CB8AC3E}">
        <p14:creationId xmlns:p14="http://schemas.microsoft.com/office/powerpoint/2010/main" val="349305876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6" name="Freeform 15">
            <a:extLst>
              <a:ext uri="{FF2B5EF4-FFF2-40B4-BE49-F238E27FC236}">
                <a16:creationId xmlns:a16="http://schemas.microsoft.com/office/drawing/2014/main" id="{C587C122-FB41-83E1-65B2-50F223501238}"/>
              </a:ext>
            </a:extLst>
          </p:cNvPr>
          <p:cNvSpPr/>
          <p:nvPr/>
        </p:nvSpPr>
        <p:spPr>
          <a:xfrm>
            <a:off x="1762160" y="571500"/>
            <a:ext cx="15497139" cy="2487860"/>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1611476" y="723900"/>
            <a:ext cx="15647824" cy="2487861"/>
          </a:xfrm>
          <a:prstGeom prst="rect">
            <a:avLst/>
          </a:prstGeom>
        </p:spPr>
        <p:txBody>
          <a:bodyPr lIns="0" tIns="0" rIns="0" bIns="0" rtlCol="0" anchor="t">
            <a:spAutoFit/>
          </a:bodyPr>
          <a:lstStyle/>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Hoạt động 2: </a:t>
            </a:r>
          </a:p>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Viết câu mở đoạn và câu kết đoạn</a:t>
            </a:r>
          </a:p>
        </p:txBody>
      </p:sp>
      <p:sp>
        <p:nvSpPr>
          <p:cNvPr id="15" name="Freeform 15"/>
          <p:cNvSpPr/>
          <p:nvPr/>
        </p:nvSpPr>
        <p:spPr>
          <a:xfrm>
            <a:off x="15708794" y="580692"/>
            <a:ext cx="1753326" cy="2035792"/>
          </a:xfrm>
          <a:custGeom>
            <a:avLst/>
            <a:gdLst/>
            <a:ahLst/>
            <a:cxnLst/>
            <a:rect l="l" t="t" r="r" b="b"/>
            <a:pathLst>
              <a:path w="1753326" h="2035792">
                <a:moveTo>
                  <a:pt x="0" y="0"/>
                </a:moveTo>
                <a:lnTo>
                  <a:pt x="1753326" y="0"/>
                </a:lnTo>
                <a:lnTo>
                  <a:pt x="1753326" y="2035792"/>
                </a:lnTo>
                <a:lnTo>
                  <a:pt x="0" y="2035792"/>
                </a:lnTo>
                <a:lnTo>
                  <a:pt x="0" y="0"/>
                </a:lnTo>
                <a:close/>
              </a:path>
            </a:pathLst>
          </a:custGeom>
          <a:blipFill>
            <a:blip r:embed="rId12"/>
            <a:stretch>
              <a:fillRect/>
            </a:stretch>
          </a:blipFill>
        </p:spPr>
        <p:txBody>
          <a:bodyPr/>
          <a:lstStyle/>
          <a:p>
            <a:endParaRPr lang="en-US"/>
          </a:p>
        </p:txBody>
      </p:sp>
      <p:sp>
        <p:nvSpPr>
          <p:cNvPr id="14" name="TextBox 14"/>
          <p:cNvSpPr txBox="1"/>
          <p:nvPr/>
        </p:nvSpPr>
        <p:spPr>
          <a:xfrm>
            <a:off x="1135461" y="3491473"/>
            <a:ext cx="16095455" cy="5714321"/>
          </a:xfrm>
          <a:prstGeom prst="rect">
            <a:avLst/>
          </a:prstGeom>
        </p:spPr>
        <p:txBody>
          <a:bodyPr wrap="square" lIns="0" tIns="0" rIns="0" bIns="0" rtlCol="0" anchor="t">
            <a:spAutoFit/>
          </a:bodyPr>
          <a:lstStyle/>
          <a:p>
            <a:pPr algn="just">
              <a:lnSpc>
                <a:spcPct val="150000"/>
              </a:lnSpc>
              <a:spcBef>
                <a:spcPct val="0"/>
              </a:spcBef>
            </a:pPr>
            <a:r>
              <a:rPr lang="en-US" sz="3600" b="1">
                <a:solidFill>
                  <a:schemeClr val="tx2">
                    <a:lumMod val="60000"/>
                    <a:lumOff val="40000"/>
                  </a:schemeClr>
                </a:solidFill>
                <a:latin typeface="Arial" panose="020B0604020202020204" pitchFamily="34" charset="0"/>
                <a:ea typeface="Open Sans"/>
                <a:cs typeface="Arial" panose="020B0604020202020204" pitchFamily="34" charset="0"/>
                <a:sym typeface="Open Sans"/>
              </a:rPr>
              <a:t>Đoạn văn 2:</a:t>
            </a:r>
          </a:p>
          <a:p>
            <a:pPr algn="just">
              <a:lnSpc>
                <a:spcPct val="150000"/>
              </a:lnSpc>
            </a:pPr>
            <a:r>
              <a:rPr lang="en-US" sz="3600" b="1" u="sng">
                <a:latin typeface="Arial" panose="020B0604020202020204" pitchFamily="34" charset="0"/>
                <a:ea typeface="Open Sans"/>
                <a:cs typeface="Arial" panose="020B0604020202020204" pitchFamily="34" charset="0"/>
                <a:sym typeface="Open Sans"/>
              </a:rPr>
              <a:t>+ Mở đoạn:</a:t>
            </a:r>
            <a:r>
              <a:rPr lang="vi-VN" sz="3600">
                <a:effectLst/>
                <a:latin typeface="Arial" panose="020B0604020202020204" pitchFamily="34" charset="0"/>
                <a:ea typeface="Calibri" panose="020F0502020204030204" pitchFamily="34" charset="0"/>
                <a:cs typeface="Arial" panose="020B0604020202020204" pitchFamily="34" charset="0"/>
              </a:rPr>
              <a:t> Gần đây, mặc dù cô giáo đã nhắc học sinh nên ăn sáng đầy đủ trước khi vào lớp, nhưng một số bạn vẫn mang đồ ăn sáng vào lớp rồi vừa ăn vừa ôn bài. Việc làm đó của các bạn ảnh hưởng rất nhiều đến người khác.</a:t>
            </a:r>
          </a:p>
          <a:p>
            <a:pPr>
              <a:lnSpc>
                <a:spcPct val="150000"/>
              </a:lnSpc>
            </a:pPr>
            <a:r>
              <a:rPr lang="en-US" sz="3600" b="1" u="sng">
                <a:latin typeface="Arial" panose="020B0604020202020204" pitchFamily="34" charset="0"/>
                <a:ea typeface="Open Sans"/>
                <a:cs typeface="Arial" panose="020B0604020202020204" pitchFamily="34" charset="0"/>
                <a:sym typeface="Open Sans"/>
              </a:rPr>
              <a:t>+ Kết đoạn: </a:t>
            </a:r>
            <a:r>
              <a:rPr lang="vi-VN" sz="3600">
                <a:effectLst/>
                <a:latin typeface="Arial" panose="020B0604020202020204" pitchFamily="34" charset="0"/>
                <a:ea typeface="Calibri" panose="020F0502020204030204" pitchFamily="34" charset="0"/>
                <a:cs typeface="Arial" panose="020B0604020202020204" pitchFamily="34" charset="0"/>
              </a:rPr>
              <a:t>Với những lí do kể trên, chắc hẳn các bạn đã thấy có nên mang đồ ăn sáng vào lớp hay không. Mong rằng từ nay trở đi, các bạn sẽ thay đổi thói quen của mình để giữ lớp học sạch đẹp nhé!</a:t>
            </a:r>
          </a:p>
        </p:txBody>
      </p:sp>
    </p:spTree>
    <p:extLst>
      <p:ext uri="{BB962C8B-B14F-4D97-AF65-F5344CB8AC3E}">
        <p14:creationId xmlns:p14="http://schemas.microsoft.com/office/powerpoint/2010/main" val="395021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1028700" y="4928874"/>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2915489" y="723900"/>
            <a:ext cx="12457023" cy="8855811"/>
          </a:xfrm>
          <a:custGeo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1909541" y="355318"/>
            <a:ext cx="5219711" cy="4867381"/>
          </a:xfrm>
          <a:custGeom>
            <a:avLst/>
            <a:gdLst/>
            <a:ahLst/>
            <a:cxnLst/>
            <a:rect l="l" t="t" r="r" b="b"/>
            <a:pathLst>
              <a:path w="5219711" h="4867381">
                <a:moveTo>
                  <a:pt x="0" y="0"/>
                </a:moveTo>
                <a:lnTo>
                  <a:pt x="5219711" y="0"/>
                </a:lnTo>
                <a:lnTo>
                  <a:pt x="5219711" y="4867381"/>
                </a:lnTo>
                <a:lnTo>
                  <a:pt x="0" y="4867381"/>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2631585" y="3698104"/>
            <a:ext cx="13209001" cy="3072138"/>
          </a:xfrm>
          <a:prstGeom prst="rect">
            <a:avLst/>
          </a:prstGeom>
        </p:spPr>
        <p:txBody>
          <a:bodyPr wrap="square" lIns="0" tIns="0" rIns="0" bIns="0" rtlCol="0" anchor="t">
            <a:spAutoFit/>
          </a:bodyPr>
          <a:lstStyle/>
          <a:p>
            <a:pPr algn="ctr">
              <a:lnSpc>
                <a:spcPts val="12319"/>
              </a:lnSpc>
            </a:pPr>
            <a:r>
              <a:rPr lang="en-US" sz="8799">
                <a:ln w="365125">
                  <a:solidFill>
                    <a:schemeClr val="accent5">
                      <a:lumMod val="20000"/>
                      <a:lumOff val="80000"/>
                    </a:schemeClr>
                  </a:solidFill>
                </a:ln>
                <a:solidFill>
                  <a:srgbClr val="004AAD"/>
                </a:solidFill>
                <a:latin typeface="UTM American Sans"/>
                <a:ea typeface="UTM American Sans"/>
                <a:cs typeface="UTM American Sans"/>
                <a:sym typeface="UTM American Sans"/>
              </a:rPr>
              <a:t>HOẠT ĐỘNG</a:t>
            </a:r>
          </a:p>
          <a:p>
            <a:pPr algn="ctr">
              <a:lnSpc>
                <a:spcPts val="12319"/>
              </a:lnSpc>
            </a:pPr>
            <a:r>
              <a:rPr lang="en-US" sz="8799">
                <a:ln w="365125">
                  <a:solidFill>
                    <a:schemeClr val="accent5">
                      <a:lumMod val="20000"/>
                      <a:lumOff val="80000"/>
                    </a:schemeClr>
                  </a:solidFill>
                </a:ln>
                <a:solidFill>
                  <a:srgbClr val="004AAD"/>
                </a:solidFill>
                <a:latin typeface="UTM American Sans"/>
                <a:ea typeface="UTM American Sans"/>
                <a:cs typeface="UTM American Sans"/>
                <a:sym typeface="UTM American Sans"/>
              </a:rPr>
              <a:t>VẬN DỤNG, TRẢI NGHIỆM</a:t>
            </a:r>
          </a:p>
        </p:txBody>
      </p:sp>
      <p:sp>
        <p:nvSpPr>
          <p:cNvPr id="15" name="TextBox 14">
            <a:extLst>
              <a:ext uri="{FF2B5EF4-FFF2-40B4-BE49-F238E27FC236}">
                <a16:creationId xmlns:a16="http://schemas.microsoft.com/office/drawing/2014/main" id="{BC852396-0411-2501-06A4-1AD2B9493FB6}"/>
              </a:ext>
            </a:extLst>
          </p:cNvPr>
          <p:cNvSpPr txBox="1"/>
          <p:nvPr/>
        </p:nvSpPr>
        <p:spPr>
          <a:xfrm>
            <a:off x="2640599" y="3747762"/>
            <a:ext cx="13209001" cy="3072138"/>
          </a:xfrm>
          <a:prstGeom prst="rect">
            <a:avLst/>
          </a:prstGeom>
        </p:spPr>
        <p:txBody>
          <a:bodyPr wrap="square" lIns="0" tIns="0" rIns="0" bIns="0" rtlCol="0" anchor="t">
            <a:spAutoFit/>
          </a:bodyPr>
          <a:lstStyle/>
          <a:p>
            <a:pPr algn="ctr">
              <a:lnSpc>
                <a:spcPts val="12319"/>
              </a:lnSpc>
            </a:pPr>
            <a:r>
              <a:rPr lang="en-US" sz="8799">
                <a:solidFill>
                  <a:srgbClr val="004AAD"/>
                </a:solidFill>
                <a:latin typeface="UTM American Sans"/>
                <a:ea typeface="UTM American Sans"/>
                <a:cs typeface="UTM American Sans"/>
                <a:sym typeface="UTM American Sans"/>
              </a:rPr>
              <a:t>HOẠT ĐỘNG</a:t>
            </a:r>
          </a:p>
          <a:p>
            <a:pPr algn="ctr">
              <a:lnSpc>
                <a:spcPts val="12319"/>
              </a:lnSpc>
            </a:pPr>
            <a:r>
              <a:rPr lang="en-US" sz="8799">
                <a:solidFill>
                  <a:srgbClr val="004AAD"/>
                </a:solidFill>
                <a:latin typeface="UTM American Sans"/>
                <a:ea typeface="UTM American Sans"/>
                <a:cs typeface="UTM American Sans"/>
                <a:sym typeface="UTM American Sans"/>
              </a:rPr>
              <a:t>VẬN DỤNG, TRẢI NGHIỆM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rot="5400000">
            <a:off x="5053758" y="-1219105"/>
            <a:ext cx="8715522" cy="12625891"/>
          </a:xfrm>
          <a:custGeom>
            <a:avLst/>
            <a:gdLst/>
            <a:ahLst/>
            <a:cxnLst/>
            <a:rect l="l" t="t" r="r" b="b"/>
            <a:pathLst>
              <a:path w="9658644" h="11230982">
                <a:moveTo>
                  <a:pt x="0" y="0"/>
                </a:moveTo>
                <a:lnTo>
                  <a:pt x="9658644" y="0"/>
                </a:lnTo>
                <a:lnTo>
                  <a:pt x="9658644" y="11230982"/>
                </a:lnTo>
                <a:lnTo>
                  <a:pt x="0" y="11230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4648200" y="3162300"/>
            <a:ext cx="9504854" cy="5416868"/>
          </a:xfrm>
          <a:prstGeom prst="rect">
            <a:avLst/>
          </a:prstGeom>
        </p:spPr>
        <p:txBody>
          <a:bodyPr wrap="square" lIns="0" tIns="0" rIns="0" bIns="0" rtlCol="0" anchor="t">
            <a:spAutoFit/>
          </a:bodyPr>
          <a:lstStyle/>
          <a:p>
            <a:pPr algn="just"/>
            <a:r>
              <a:rPr lang="en-US" sz="8800" b="1">
                <a:solidFill>
                  <a:srgbClr val="0070C0"/>
                </a:solidFill>
                <a:latin typeface="HP001 4 hàng" panose="020B0603050302020204" pitchFamily="34" charset="0"/>
                <a:ea typeface="DejaVu Serif Bold"/>
                <a:cs typeface="DejaVu Serif Bold"/>
                <a:sym typeface="DejaVu Serif Bold"/>
              </a:rPr>
              <a:t>Các em hãy </a:t>
            </a:r>
            <a:r>
              <a:rPr lang="en-US" sz="8800" b="1" u="sng">
                <a:solidFill>
                  <a:srgbClr val="0070C0"/>
                </a:solidFill>
                <a:latin typeface="HP001 4 hàng" panose="020B0603050302020204" pitchFamily="34" charset="0"/>
                <a:ea typeface="DejaVu Serif Bold"/>
                <a:cs typeface="DejaVu Serif Bold"/>
                <a:sym typeface="DejaVu Serif Bold"/>
              </a:rPr>
              <a:t>viết một đoạn văn</a:t>
            </a:r>
            <a:r>
              <a:rPr lang="en-US" sz="8800" b="1">
                <a:solidFill>
                  <a:srgbClr val="0070C0"/>
                </a:solidFill>
                <a:latin typeface="HP001 4 hàng" panose="020B0603050302020204" pitchFamily="34" charset="0"/>
                <a:ea typeface="DejaVu Serif Bold"/>
                <a:cs typeface="DejaVu Serif Bold"/>
                <a:sym typeface="DejaVu Serif Bold"/>
              </a:rPr>
              <a:t> </a:t>
            </a:r>
            <a:r>
              <a:rPr lang="en-US" sz="8800" b="1" u="sng">
                <a:solidFill>
                  <a:srgbClr val="0070C0"/>
                </a:solidFill>
                <a:latin typeface="HP001 4 hàng" panose="020B0603050302020204" pitchFamily="34" charset="0"/>
                <a:ea typeface="DejaVu Serif Bold"/>
                <a:cs typeface="DejaVu Serif Bold"/>
                <a:sym typeface="DejaVu Serif Bold"/>
              </a:rPr>
              <a:t>nêu ý kiến</a:t>
            </a:r>
            <a:r>
              <a:rPr lang="en-US" sz="8800" b="1">
                <a:solidFill>
                  <a:srgbClr val="0070C0"/>
                </a:solidFill>
                <a:latin typeface="HP001 4 hàng" panose="020B0603050302020204" pitchFamily="34" charset="0"/>
                <a:ea typeface="DejaVu Serif Bold"/>
                <a:cs typeface="DejaVu Serif Bold"/>
                <a:sym typeface="DejaVu Serif Bold"/>
              </a:rPr>
              <a:t> về </a:t>
            </a:r>
            <a:r>
              <a:rPr lang="en-US" sz="8800" b="1" u="sng">
                <a:solidFill>
                  <a:srgbClr val="0070C0"/>
                </a:solidFill>
                <a:latin typeface="HP001 4 hàng" panose="020B0603050302020204" pitchFamily="34" charset="0"/>
                <a:ea typeface="DejaVu Serif Bold"/>
                <a:cs typeface="DejaVu Serif Bold"/>
                <a:sym typeface="DejaVu Serif Bold"/>
              </a:rPr>
              <a:t>một hiện tượng xã hội khác</a:t>
            </a:r>
            <a:r>
              <a:rPr lang="en-US" sz="8800" b="1">
                <a:solidFill>
                  <a:srgbClr val="0070C0"/>
                </a:solidFill>
                <a:latin typeface="HP001 4 hàng" panose="020B0603050302020204" pitchFamily="34" charset="0"/>
                <a:ea typeface="DejaVu Serif Bold"/>
                <a:cs typeface="DejaVu Serif Bold"/>
                <a:sym typeface="DejaVu Serif Bold"/>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206025" y="6225749"/>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3"/>
            <a:stretch>
              <a:fillRect/>
            </a:stretch>
          </a:blipFill>
        </p:spPr>
        <p:txBody>
          <a:bodyPr/>
          <a:lstStyle/>
          <a:p>
            <a:endParaRPr lang="en-US"/>
          </a:p>
        </p:txBody>
      </p:sp>
      <p:sp>
        <p:nvSpPr>
          <p:cNvPr id="5" name="Freeform 5"/>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3"/>
            <a:stretch>
              <a:fillRect/>
            </a:stretch>
          </a:blipFill>
        </p:spPr>
        <p:txBody>
          <a:bodyPr/>
          <a:lstStyle/>
          <a:p>
            <a:endParaRPr lang="en-US"/>
          </a:p>
        </p:txBody>
      </p:sp>
      <p:sp>
        <p:nvSpPr>
          <p:cNvPr id="6" name="Freeform 6"/>
          <p:cNvSpPr/>
          <p:nvPr/>
        </p:nvSpPr>
        <p:spPr>
          <a:xfrm>
            <a:off x="914400" y="44768"/>
            <a:ext cx="16992599" cy="10046892"/>
          </a:xfrm>
          <a:custGeom>
            <a:avLst/>
            <a:gdLst/>
            <a:ahLst/>
            <a:cxnLst/>
            <a:rect l="l" t="t" r="r" b="b"/>
            <a:pathLst>
              <a:path w="11986531" h="10046892">
                <a:moveTo>
                  <a:pt x="0" y="0"/>
                </a:moveTo>
                <a:lnTo>
                  <a:pt x="11986531" y="0"/>
                </a:lnTo>
                <a:lnTo>
                  <a:pt x="11986531" y="10046892"/>
                </a:lnTo>
                <a:lnTo>
                  <a:pt x="0" y="10046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71199" y="673523"/>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33999" y="-171708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333149" y="68060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2514600" y="2324100"/>
            <a:ext cx="14080433" cy="5963427"/>
          </a:xfrm>
          <a:prstGeom prst="rect">
            <a:avLst/>
          </a:prstGeom>
        </p:spPr>
        <p:txBody>
          <a:bodyPr wrap="square" lIns="0" tIns="0" rIns="0" bIns="0" rtlCol="0" anchor="t">
            <a:spAutoFit/>
          </a:bodyPr>
          <a:lstStyle/>
          <a:p>
            <a:pPr algn="ctr"/>
            <a:r>
              <a:rPr lang="en-US" sz="19376">
                <a:solidFill>
                  <a:srgbClr val="557034"/>
                </a:solidFill>
                <a:latin typeface="UTM American Sans"/>
                <a:ea typeface="UTM American Sans"/>
                <a:cs typeface="UTM American Sans"/>
                <a:sym typeface="UTM American Sans"/>
              </a:rPr>
              <a:t>Chúc các em học tập tốt!</a:t>
            </a:r>
          </a:p>
        </p:txBody>
      </p:sp>
      <p:sp>
        <p:nvSpPr>
          <p:cNvPr id="12" name="Freeform 12"/>
          <p:cNvSpPr/>
          <p:nvPr/>
        </p:nvSpPr>
        <p:spPr>
          <a:xfrm>
            <a:off x="627316" y="290927"/>
            <a:ext cx="1186591" cy="1235579"/>
          </a:xfrm>
          <a:custGeom>
            <a:avLst/>
            <a:gdLst/>
            <a:ahLst/>
            <a:cxnLst/>
            <a:rect l="l" t="t" r="r" b="b"/>
            <a:pathLst>
              <a:path w="1186591" h="1235579">
                <a:moveTo>
                  <a:pt x="0" y="0"/>
                </a:moveTo>
                <a:lnTo>
                  <a:pt x="1186591" y="0"/>
                </a:lnTo>
                <a:lnTo>
                  <a:pt x="1186591" y="1235578"/>
                </a:lnTo>
                <a:lnTo>
                  <a:pt x="0" y="1235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2915489" y="723900"/>
            <a:ext cx="12457023" cy="8855811"/>
          </a:xfrm>
          <a:custGeo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3746179" y="3681147"/>
            <a:ext cx="4574553" cy="6605853"/>
          </a:xfrm>
          <a:custGeom>
            <a:avLst/>
            <a:gdLst/>
            <a:ahLst/>
            <a:cxnLst/>
            <a:rect l="l" t="t" r="r" b="b"/>
            <a:pathLst>
              <a:path w="4574553" h="6605853">
                <a:moveTo>
                  <a:pt x="0" y="0"/>
                </a:moveTo>
                <a:lnTo>
                  <a:pt x="4574553" y="0"/>
                </a:lnTo>
                <a:lnTo>
                  <a:pt x="4574553" y="6605853"/>
                </a:lnTo>
                <a:lnTo>
                  <a:pt x="0" y="6605853"/>
                </a:lnTo>
                <a:lnTo>
                  <a:pt x="0" y="0"/>
                </a:lnTo>
                <a:close/>
              </a:path>
            </a:pathLst>
          </a:custGeom>
          <a:blipFill>
            <a:blip r:embed="rId12"/>
            <a:stretch>
              <a:fillRect/>
            </a:stretch>
          </a:blipFill>
        </p:spPr>
        <p:txBody>
          <a:bodyPr/>
          <a:lstStyle/>
          <a:p>
            <a:endParaRPr lang="en-US"/>
          </a:p>
        </p:txBody>
      </p:sp>
      <p:sp>
        <p:nvSpPr>
          <p:cNvPr id="12" name="Freeform 12"/>
          <p:cNvSpPr/>
          <p:nvPr/>
        </p:nvSpPr>
        <p:spPr>
          <a:xfrm>
            <a:off x="1119296" y="3840798"/>
            <a:ext cx="3674335" cy="6446202"/>
          </a:xfrm>
          <a:custGeom>
            <a:avLst/>
            <a:gdLst/>
            <a:ahLst/>
            <a:cxnLst/>
            <a:rect l="l" t="t" r="r" b="b"/>
            <a:pathLst>
              <a:path w="3674335" h="6446202">
                <a:moveTo>
                  <a:pt x="0" y="0"/>
                </a:moveTo>
                <a:lnTo>
                  <a:pt x="3674335" y="0"/>
                </a:lnTo>
                <a:lnTo>
                  <a:pt x="3674335" y="6446202"/>
                </a:lnTo>
                <a:lnTo>
                  <a:pt x="0" y="6446202"/>
                </a:lnTo>
                <a:lnTo>
                  <a:pt x="0" y="0"/>
                </a:lnTo>
                <a:close/>
              </a:path>
            </a:pathLst>
          </a:custGeom>
          <a:blipFill>
            <a:blip r:embed="rId13"/>
            <a:stretch>
              <a:fillRect/>
            </a:stretch>
          </a:blipFill>
        </p:spPr>
        <p:txBody>
          <a:bodyPr/>
          <a:lstStyle/>
          <a:p>
            <a:endParaRPr lang="en-US"/>
          </a:p>
        </p:txBody>
      </p:sp>
      <p:sp>
        <p:nvSpPr>
          <p:cNvPr id="13" name="TextBox 13"/>
          <p:cNvSpPr txBox="1"/>
          <p:nvPr/>
        </p:nvSpPr>
        <p:spPr>
          <a:xfrm>
            <a:off x="5327031" y="2853937"/>
            <a:ext cx="8310460" cy="4245752"/>
          </a:xfrm>
          <a:prstGeom prst="rect">
            <a:avLst/>
          </a:prstGeom>
        </p:spPr>
        <p:txBody>
          <a:bodyPr lIns="0" tIns="0" rIns="0" bIns="0" rtlCol="0" anchor="t">
            <a:spAutoFit/>
          </a:bodyPr>
          <a:lstStyle/>
          <a:p>
            <a:pPr algn="ctr">
              <a:lnSpc>
                <a:spcPts val="17102"/>
              </a:lnSpc>
            </a:pPr>
            <a:r>
              <a:rPr lang="en-US" sz="12215">
                <a:ln w="498475">
                  <a:solidFill>
                    <a:schemeClr val="accent5">
                      <a:lumMod val="20000"/>
                      <a:lumOff val="80000"/>
                    </a:schemeClr>
                  </a:solidFill>
                </a:ln>
                <a:solidFill>
                  <a:srgbClr val="004AAD"/>
                </a:solidFill>
                <a:latin typeface="UTM American Sans"/>
                <a:ea typeface="UTM American Sans"/>
                <a:cs typeface="UTM American Sans"/>
                <a:sym typeface="UTM American Sans"/>
              </a:rPr>
              <a:t>HOẠT ĐỘNG</a:t>
            </a:r>
          </a:p>
          <a:p>
            <a:pPr algn="ctr">
              <a:lnSpc>
                <a:spcPts val="17102"/>
              </a:lnSpc>
            </a:pPr>
            <a:r>
              <a:rPr lang="en-US" sz="12215">
                <a:ln w="498475">
                  <a:solidFill>
                    <a:schemeClr val="accent5">
                      <a:lumMod val="20000"/>
                      <a:lumOff val="80000"/>
                    </a:schemeClr>
                  </a:solidFill>
                </a:ln>
                <a:solidFill>
                  <a:srgbClr val="004AAD"/>
                </a:solidFill>
                <a:latin typeface="UTM American Sans"/>
                <a:ea typeface="UTM American Sans"/>
                <a:cs typeface="UTM American Sans"/>
                <a:sym typeface="UTM American Sans"/>
              </a:rPr>
              <a:t>KHỞI ĐỘNG</a:t>
            </a:r>
          </a:p>
        </p:txBody>
      </p:sp>
      <p:sp>
        <p:nvSpPr>
          <p:cNvPr id="14" name="TextBox 13">
            <a:extLst>
              <a:ext uri="{FF2B5EF4-FFF2-40B4-BE49-F238E27FC236}">
                <a16:creationId xmlns:a16="http://schemas.microsoft.com/office/drawing/2014/main" id="{E416A281-4789-E055-FC8E-0323FECD88EA}"/>
              </a:ext>
            </a:extLst>
          </p:cNvPr>
          <p:cNvSpPr txBox="1"/>
          <p:nvPr/>
        </p:nvSpPr>
        <p:spPr>
          <a:xfrm>
            <a:off x="5334000" y="2857500"/>
            <a:ext cx="8310460" cy="4245752"/>
          </a:xfrm>
          <a:prstGeom prst="rect">
            <a:avLst/>
          </a:prstGeom>
        </p:spPr>
        <p:txBody>
          <a:bodyPr lIns="0" tIns="0" rIns="0" bIns="0" rtlCol="0" anchor="t">
            <a:spAutoFit/>
          </a:bodyPr>
          <a:lstStyle/>
          <a:p>
            <a:pPr algn="ctr">
              <a:lnSpc>
                <a:spcPts val="17102"/>
              </a:lnSpc>
            </a:pPr>
            <a:r>
              <a:rPr lang="en-US" sz="12215">
                <a:solidFill>
                  <a:srgbClr val="004AAD"/>
                </a:solidFill>
                <a:latin typeface="UTM American Sans"/>
                <a:ea typeface="UTM American Sans"/>
                <a:cs typeface="UTM American Sans"/>
                <a:sym typeface="UTM American Sans"/>
              </a:rPr>
              <a:t>HOẠT ĐỘNG</a:t>
            </a:r>
          </a:p>
          <a:p>
            <a:pPr algn="ctr">
              <a:lnSpc>
                <a:spcPts val="17102"/>
              </a:lnSpc>
            </a:pPr>
            <a:r>
              <a:rPr lang="en-US" sz="12215">
                <a:solidFill>
                  <a:srgbClr val="004AAD"/>
                </a:solidFill>
                <a:latin typeface="UTM American Sans"/>
                <a:ea typeface="UTM American Sans"/>
                <a:cs typeface="UTM American Sans"/>
                <a:sym typeface="UTM American Sans"/>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3440671" y="392963"/>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376218" y="3259322"/>
            <a:ext cx="15372302" cy="2392615"/>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3181455" y="5838036"/>
            <a:ext cx="2523474" cy="2628619"/>
          </a:xfrm>
          <a:custGeom>
            <a:avLst/>
            <a:gdLst/>
            <a:ahLst/>
            <a:cxnLst/>
            <a:rect l="l" t="t" r="r" b="b"/>
            <a:pathLst>
              <a:path w="2523474" h="2628619">
                <a:moveTo>
                  <a:pt x="0" y="0"/>
                </a:moveTo>
                <a:lnTo>
                  <a:pt x="2523475" y="0"/>
                </a:lnTo>
                <a:lnTo>
                  <a:pt x="2523475" y="2628619"/>
                </a:lnTo>
                <a:lnTo>
                  <a:pt x="0" y="26286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9" name="TextBox 19"/>
          <p:cNvSpPr txBox="1"/>
          <p:nvPr/>
        </p:nvSpPr>
        <p:spPr>
          <a:xfrm>
            <a:off x="2941529" y="3467100"/>
            <a:ext cx="12404942" cy="1846659"/>
          </a:xfrm>
          <a:prstGeom prst="rect">
            <a:avLst/>
          </a:prstGeom>
        </p:spPr>
        <p:txBody>
          <a:bodyPr wrap="square" lIns="0" tIns="0" rIns="0" bIns="0" rtlCol="0" anchor="t">
            <a:spAutoFit/>
          </a:bodyPr>
          <a:lstStyle/>
          <a:p>
            <a:pPr algn="ctr"/>
            <a:r>
              <a:rPr lang="en-US" sz="6000" b="1">
                <a:solidFill>
                  <a:srgbClr val="004AAD"/>
                </a:solidFill>
                <a:latin typeface="Arial" panose="020B0604020202020204" pitchFamily="34" charset="0"/>
                <a:ea typeface="DejaVu Serif Bold"/>
                <a:cs typeface="Arial" panose="020B0604020202020204" pitchFamily="34" charset="0"/>
                <a:sym typeface="DejaVu Serif Bold"/>
              </a:rPr>
              <a:t>Câu 1: Cấu tạo của một đoạn văn gồm mấy phần?</a:t>
            </a:r>
          </a:p>
        </p:txBody>
      </p:sp>
      <p:sp>
        <p:nvSpPr>
          <p:cNvPr id="20" name="TextBox 20"/>
          <p:cNvSpPr txBox="1"/>
          <p:nvPr/>
        </p:nvSpPr>
        <p:spPr>
          <a:xfrm>
            <a:off x="6370253" y="7208006"/>
            <a:ext cx="5851832" cy="1335943"/>
          </a:xfrm>
          <a:prstGeom prst="rect">
            <a:avLst/>
          </a:prstGeom>
        </p:spPr>
        <p:txBody>
          <a:bodyPr wrap="square" lIns="0" tIns="0" rIns="0" bIns="0" rtlCol="0" anchor="t">
            <a:spAutoFit/>
          </a:bodyPr>
          <a:lstStyle/>
          <a:p>
            <a:pPr algn="l">
              <a:lnSpc>
                <a:spcPts val="10359"/>
              </a:lnSpc>
            </a:pPr>
            <a:r>
              <a:rPr lang="en-US" sz="11500" b="1">
                <a:solidFill>
                  <a:srgbClr val="000000"/>
                </a:solidFill>
                <a:latin typeface="Arial" panose="020B0604020202020204" pitchFamily="34" charset="0"/>
                <a:ea typeface="DejaVu Serif Bold"/>
                <a:cs typeface="Arial" panose="020B0604020202020204" pitchFamily="34" charset="0"/>
                <a:sym typeface="DejaVu Serif Bold"/>
              </a:rPr>
              <a:t>3 phần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3440671" y="392963"/>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2316772" y="3390900"/>
            <a:ext cx="14599628" cy="2135022"/>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300109" y="5075016"/>
            <a:ext cx="2523474" cy="2628619"/>
          </a:xfrm>
          <a:custGeom>
            <a:avLst/>
            <a:gdLst/>
            <a:ahLst/>
            <a:cxnLst/>
            <a:rect l="l" t="t" r="r" b="b"/>
            <a:pathLst>
              <a:path w="2523474" h="2628619">
                <a:moveTo>
                  <a:pt x="0" y="0"/>
                </a:moveTo>
                <a:lnTo>
                  <a:pt x="2523474" y="0"/>
                </a:lnTo>
                <a:lnTo>
                  <a:pt x="2523474" y="2628619"/>
                </a:lnTo>
                <a:lnTo>
                  <a:pt x="0" y="26286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9" name="TextBox 19"/>
          <p:cNvSpPr txBox="1"/>
          <p:nvPr/>
        </p:nvSpPr>
        <p:spPr>
          <a:xfrm>
            <a:off x="3522897" y="3902546"/>
            <a:ext cx="13698303" cy="936154"/>
          </a:xfrm>
          <a:prstGeom prst="rect">
            <a:avLst/>
          </a:prstGeom>
        </p:spPr>
        <p:txBody>
          <a:bodyPr wrap="square" lIns="0" tIns="0" rIns="0" bIns="0" rtlCol="0" anchor="t">
            <a:spAutoFit/>
          </a:bodyPr>
          <a:lstStyle/>
          <a:p>
            <a:pPr algn="l">
              <a:lnSpc>
                <a:spcPts val="7279"/>
              </a:lnSpc>
            </a:pPr>
            <a:r>
              <a:rPr lang="en-US" sz="6600" b="1">
                <a:solidFill>
                  <a:srgbClr val="004AAD"/>
                </a:solidFill>
                <a:latin typeface="Arial" panose="020B0604020202020204" pitchFamily="34" charset="0"/>
                <a:ea typeface="DejaVu Serif Bold"/>
                <a:cs typeface="Arial" panose="020B0604020202020204" pitchFamily="34" charset="0"/>
                <a:sym typeface="DejaVu Serif Bold"/>
              </a:rPr>
              <a:t>Câu 2: Đó là những phần nào?</a:t>
            </a:r>
          </a:p>
        </p:txBody>
      </p:sp>
      <p:sp>
        <p:nvSpPr>
          <p:cNvPr id="20" name="TextBox 20"/>
          <p:cNvSpPr txBox="1"/>
          <p:nvPr/>
        </p:nvSpPr>
        <p:spPr>
          <a:xfrm>
            <a:off x="3886200" y="6591300"/>
            <a:ext cx="13169391" cy="1102866"/>
          </a:xfrm>
          <a:prstGeom prst="rect">
            <a:avLst/>
          </a:prstGeom>
        </p:spPr>
        <p:txBody>
          <a:bodyPr wrap="square" lIns="0" tIns="0" rIns="0" bIns="0" rtlCol="0" anchor="t">
            <a:spAutoFit/>
          </a:bodyPr>
          <a:lstStyle/>
          <a:p>
            <a:pPr algn="l">
              <a:lnSpc>
                <a:spcPts val="8561"/>
              </a:lnSpc>
            </a:pPr>
            <a:r>
              <a:rPr lang="en-US" sz="7200" b="1">
                <a:solidFill>
                  <a:srgbClr val="000000"/>
                </a:solidFill>
                <a:latin typeface="Arial" panose="020B0604020202020204" pitchFamily="34" charset="0"/>
                <a:ea typeface="DejaVu Serif Bold"/>
                <a:cs typeface="Arial" panose="020B0604020202020204" pitchFamily="34" charset="0"/>
                <a:sym typeface="DejaVu Serif Bold"/>
              </a:rPr>
              <a:t>Mở đoạn, thân đoạn, kết đoạn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pPr algn="just">
              <a:lnSpc>
                <a:spcPts val="6654"/>
              </a:lnSpc>
              <a:spcBef>
                <a:spcPct val="0"/>
              </a:spcBef>
            </a:pPr>
            <a:r>
              <a:rPr lang="en-US" sz="1800">
                <a:latin typeface="Canva Sans"/>
                <a:ea typeface="Canva Sans"/>
                <a:cs typeface="Canva Sans"/>
                <a:sym typeface="Canva Sans"/>
              </a:rPr>
              <a:t>B.Nêu những lí do khiến em đồng ý hay không đồng ý.</a:t>
            </a:r>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3440671" y="342900"/>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295400" y="3162300"/>
            <a:ext cx="16350071" cy="2632823"/>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TextBox 17"/>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8" name="TextBox 18"/>
          <p:cNvSpPr txBox="1"/>
          <p:nvPr/>
        </p:nvSpPr>
        <p:spPr>
          <a:xfrm>
            <a:off x="2514600" y="3543300"/>
            <a:ext cx="14152093" cy="1758950"/>
          </a:xfrm>
          <a:prstGeom prst="rect">
            <a:avLst/>
          </a:prstGeom>
        </p:spPr>
        <p:txBody>
          <a:bodyPr wrap="square" lIns="0" tIns="0" rIns="0" bIns="0" rtlCol="0" anchor="t">
            <a:spAutoFit/>
          </a:bodyPr>
          <a:lstStyle/>
          <a:p>
            <a:pPr algn="just">
              <a:lnSpc>
                <a:spcPts val="7000"/>
              </a:lnSpc>
            </a:pPr>
            <a:r>
              <a:rPr lang="en-US" sz="5000" b="1">
                <a:solidFill>
                  <a:srgbClr val="004AAD"/>
                </a:solidFill>
                <a:latin typeface="Arial" panose="020B0604020202020204" pitchFamily="34" charset="0"/>
                <a:ea typeface="DejaVu Serif Bold"/>
                <a:cs typeface="Arial" panose="020B0604020202020204" pitchFamily="34" charset="0"/>
                <a:sym typeface="DejaVu Serif Bold"/>
              </a:rPr>
              <a:t>Câu 3: Trong đoạn văn nêu ý kiến về một hiện tượng xã hội, ở phần mở đoạn, em làm gì?</a:t>
            </a:r>
          </a:p>
        </p:txBody>
      </p:sp>
      <p:sp>
        <p:nvSpPr>
          <p:cNvPr id="19" name="TextBox 19"/>
          <p:cNvSpPr txBox="1"/>
          <p:nvPr/>
        </p:nvSpPr>
        <p:spPr>
          <a:xfrm>
            <a:off x="1295401" y="5912474"/>
            <a:ext cx="16132084" cy="3362139"/>
          </a:xfrm>
          <a:prstGeom prst="rect">
            <a:avLst/>
          </a:prstGeom>
        </p:spPr>
        <p:txBody>
          <a:bodyPr wrap="square" lIns="0" tIns="0" rIns="0" bIns="0" rtlCol="0" anchor="t">
            <a:spAutoFit/>
          </a:bodyPr>
          <a:lstStyle/>
          <a:p>
            <a:pPr algn="just">
              <a:lnSpc>
                <a:spcPts val="6654"/>
              </a:lnSpc>
              <a:spcBef>
                <a:spcPct val="0"/>
              </a:spcBef>
            </a:pPr>
            <a:r>
              <a:rPr lang="en-US" sz="4800" b="1">
                <a:latin typeface="Arial" panose="020B0604020202020204" pitchFamily="34" charset="0"/>
                <a:ea typeface="Canva Sans"/>
                <a:cs typeface="Arial" panose="020B0604020202020204" pitchFamily="34" charset="0"/>
                <a:sym typeface="Canva Sans"/>
              </a:rPr>
              <a:t>A. Nêu lên ý kiến của bản thân: đồng ý hay không đồng ý với hiện tượng, vấn đề đó.</a:t>
            </a:r>
          </a:p>
          <a:p>
            <a:pPr algn="just">
              <a:lnSpc>
                <a:spcPts val="6654"/>
              </a:lnSpc>
              <a:spcBef>
                <a:spcPct val="0"/>
              </a:spcBef>
            </a:pPr>
            <a:r>
              <a:rPr lang="en-US" sz="4800" b="1">
                <a:latin typeface="Arial" panose="020B0604020202020204" pitchFamily="34" charset="0"/>
                <a:ea typeface="Canva Sans"/>
                <a:cs typeface="Arial" panose="020B0604020202020204" pitchFamily="34" charset="0"/>
                <a:sym typeface="Canva Sans"/>
              </a:rPr>
              <a:t>B. Nêu những lí do khiến em đồng ý hay không đồng ý.</a:t>
            </a:r>
          </a:p>
          <a:p>
            <a:pPr algn="just">
              <a:lnSpc>
                <a:spcPts val="6654"/>
              </a:lnSpc>
              <a:spcBef>
                <a:spcPct val="0"/>
              </a:spcBef>
            </a:pPr>
            <a:r>
              <a:rPr lang="en-US" sz="4800" b="1">
                <a:latin typeface="Arial" panose="020B0604020202020204" pitchFamily="34" charset="0"/>
                <a:ea typeface="Canva Sans"/>
                <a:cs typeface="Arial" panose="020B0604020202020204" pitchFamily="34" charset="0"/>
                <a:sym typeface="Canva Sans"/>
              </a:rPr>
              <a:t>C. Khẳng định lại ý kiến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9">
                                            <p:txEl>
                                              <p:pRg st="0" end="0"/>
                                            </p:txEl>
                                          </p:spTgt>
                                        </p:tgtEl>
                                        <p:attrNameLst>
                                          <p:attrName>style.color</p:attrName>
                                        </p:attrNameLst>
                                      </p:cBhvr>
                                      <p:to>
                                        <p:clrVal>
                                          <a:srgbClr val="FF0000"/>
                                        </p:clrVal>
                                      </p:to>
                                    </p:set>
                                    <p:set>
                                      <p:cBhvr>
                                        <p:cTn id="7" dur="500" fill="hold"/>
                                        <p:tgtEl>
                                          <p:spTgt spid="19">
                                            <p:txEl>
                                              <p:pRg st="0" end="0"/>
                                            </p:txEl>
                                          </p:spTgt>
                                        </p:tgtEl>
                                        <p:attrNameLst>
                                          <p:attrName>fillcolor</p:attrName>
                                        </p:attrNameLst>
                                      </p:cBhvr>
                                      <p:to>
                                        <p:clrVal>
                                          <a:srgbClr val="FF0000"/>
                                        </p:clrVal>
                                      </p:to>
                                    </p:set>
                                    <p:set>
                                      <p:cBhvr>
                                        <p:cTn id="8" dur="500" fill="hold"/>
                                        <p:tgtEl>
                                          <p:spTgt spid="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pPr algn="just">
              <a:lnSpc>
                <a:spcPts val="6654"/>
              </a:lnSpc>
              <a:spcBef>
                <a:spcPct val="0"/>
              </a:spcBef>
            </a:pPr>
            <a:r>
              <a:rPr lang="en-US" sz="1800">
                <a:latin typeface="Canva Sans"/>
                <a:ea typeface="Canva Sans"/>
                <a:cs typeface="Canva Sans"/>
                <a:sym typeface="Canva Sans"/>
              </a:rPr>
              <a:t>B.Nêu những lí do khiến em đồng ý hay không đồng ý.</a:t>
            </a:r>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3440671" y="342900"/>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295400" y="3162300"/>
            <a:ext cx="16350071" cy="2632823"/>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TextBox 17"/>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8" name="TextBox 18"/>
          <p:cNvSpPr txBox="1"/>
          <p:nvPr/>
        </p:nvSpPr>
        <p:spPr>
          <a:xfrm>
            <a:off x="2611907" y="3677418"/>
            <a:ext cx="14152093" cy="1542282"/>
          </a:xfrm>
          <a:prstGeom prst="rect">
            <a:avLst/>
          </a:prstGeom>
        </p:spPr>
        <p:txBody>
          <a:bodyPr wrap="square" lIns="0" tIns="0" rIns="0" bIns="0" rtlCol="0" anchor="t">
            <a:spAutoFit/>
          </a:bodyPr>
          <a:lstStyle/>
          <a:p>
            <a:pPr algn="l">
              <a:lnSpc>
                <a:spcPts val="6303"/>
              </a:lnSpc>
            </a:pPr>
            <a:r>
              <a:rPr lang="en-US" sz="4400" b="1">
                <a:solidFill>
                  <a:srgbClr val="004AAD"/>
                </a:solidFill>
                <a:latin typeface="Arial" panose="020B0604020202020204" pitchFamily="34" charset="0"/>
                <a:ea typeface="DejaVu Serif Bold"/>
                <a:cs typeface="Arial" panose="020B0604020202020204" pitchFamily="34" charset="0"/>
                <a:sym typeface="DejaVu Serif Bold"/>
              </a:rPr>
              <a:t>Câu 4: Trong đoạn văn nêu ý kiến về một hiện tượng xã hội, khi phần kết đoạn, em cần lưu ý điều gì?</a:t>
            </a:r>
          </a:p>
        </p:txBody>
      </p:sp>
      <p:sp>
        <p:nvSpPr>
          <p:cNvPr id="19" name="TextBox 19"/>
          <p:cNvSpPr txBox="1"/>
          <p:nvPr/>
        </p:nvSpPr>
        <p:spPr>
          <a:xfrm>
            <a:off x="1295401" y="5912474"/>
            <a:ext cx="16132084" cy="1553952"/>
          </a:xfrm>
          <a:prstGeom prst="rect">
            <a:avLst/>
          </a:prstGeom>
        </p:spPr>
        <p:txBody>
          <a:bodyPr wrap="square" lIns="0" tIns="0" rIns="0" bIns="0" rtlCol="0" anchor="t">
            <a:spAutoFit/>
          </a:bodyPr>
          <a:lstStyle/>
          <a:p>
            <a:pPr>
              <a:lnSpc>
                <a:spcPts val="6303"/>
              </a:lnSpc>
            </a:pPr>
            <a:r>
              <a:rPr lang="en-US" sz="4800" b="1">
                <a:latin typeface="Arial" panose="020B0604020202020204" pitchFamily="34" charset="0"/>
                <a:ea typeface="DejaVu Serif"/>
                <a:cs typeface="Arial" panose="020B0604020202020204" pitchFamily="34" charset="0"/>
                <a:sym typeface="DejaVu Serif"/>
              </a:rPr>
              <a:t>A. Nêu lại ý kiến như câu mở đoạn để khẳng định lại ý bản thân.</a:t>
            </a:r>
          </a:p>
        </p:txBody>
      </p:sp>
      <p:sp>
        <p:nvSpPr>
          <p:cNvPr id="21" name="TextBox 20">
            <a:extLst>
              <a:ext uri="{FF2B5EF4-FFF2-40B4-BE49-F238E27FC236}">
                <a16:creationId xmlns:a16="http://schemas.microsoft.com/office/drawing/2014/main" id="{5EB4134F-2FAD-DF3D-B244-76230444182A}"/>
              </a:ext>
            </a:extLst>
          </p:cNvPr>
          <p:cNvSpPr txBox="1"/>
          <p:nvPr/>
        </p:nvSpPr>
        <p:spPr>
          <a:xfrm>
            <a:off x="1211580" y="7505529"/>
            <a:ext cx="12809220" cy="838371"/>
          </a:xfrm>
          <a:prstGeom prst="rect">
            <a:avLst/>
          </a:prstGeom>
          <a:noFill/>
        </p:spPr>
        <p:txBody>
          <a:bodyPr wrap="square">
            <a:spAutoFit/>
          </a:bodyPr>
          <a:lstStyle/>
          <a:p>
            <a:pPr>
              <a:lnSpc>
                <a:spcPts val="6303"/>
              </a:lnSpc>
            </a:pPr>
            <a:r>
              <a:rPr lang="en-US" sz="4800" b="1">
                <a:latin typeface="Arial" panose="020B0604020202020204" pitchFamily="34" charset="0"/>
                <a:ea typeface="DejaVu Serif"/>
                <a:cs typeface="Arial" panose="020B0604020202020204" pitchFamily="34" charset="0"/>
                <a:sym typeface="DejaVu Serif"/>
              </a:rPr>
              <a:t>B. Sắp xếp các ý đã tìm được cho phù hợp</a:t>
            </a:r>
          </a:p>
        </p:txBody>
      </p:sp>
      <p:sp>
        <p:nvSpPr>
          <p:cNvPr id="23" name="TextBox 22">
            <a:extLst>
              <a:ext uri="{FF2B5EF4-FFF2-40B4-BE49-F238E27FC236}">
                <a16:creationId xmlns:a16="http://schemas.microsoft.com/office/drawing/2014/main" id="{51D44D64-4620-1721-2E3C-28804BB2DF0A}"/>
              </a:ext>
            </a:extLst>
          </p:cNvPr>
          <p:cNvSpPr txBox="1"/>
          <p:nvPr/>
        </p:nvSpPr>
        <p:spPr>
          <a:xfrm>
            <a:off x="1209826" y="8420100"/>
            <a:ext cx="14563574" cy="838371"/>
          </a:xfrm>
          <a:prstGeom prst="rect">
            <a:avLst/>
          </a:prstGeom>
          <a:noFill/>
        </p:spPr>
        <p:txBody>
          <a:bodyPr wrap="square">
            <a:spAutoFit/>
          </a:bodyPr>
          <a:lstStyle/>
          <a:p>
            <a:pPr>
              <a:lnSpc>
                <a:spcPts val="6303"/>
              </a:lnSpc>
            </a:pPr>
            <a:r>
              <a:rPr lang="en-US" sz="4800" b="1">
                <a:latin typeface="Arial" panose="020B0604020202020204" pitchFamily="34" charset="0"/>
                <a:ea typeface="DejaVu Serif"/>
                <a:cs typeface="Arial" panose="020B0604020202020204" pitchFamily="34" charset="0"/>
                <a:sym typeface="DejaVu Serif"/>
              </a:rPr>
              <a:t>C. Không lặp lại nguyên văn như câu mở đoạn.</a:t>
            </a:r>
          </a:p>
        </p:txBody>
      </p:sp>
    </p:spTree>
    <p:extLst>
      <p:ext uri="{BB962C8B-B14F-4D97-AF65-F5344CB8AC3E}">
        <p14:creationId xmlns:p14="http://schemas.microsoft.com/office/powerpoint/2010/main" val="301467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3"/>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23">
                                            <p:txEl>
                                              <p:pRg st="0" end="0"/>
                                            </p:txEl>
                                          </p:spTgt>
                                        </p:tgtEl>
                                        <p:attrNameLst>
                                          <p:attrName>style.color</p:attrName>
                                        </p:attrNameLst>
                                      </p:cBhvr>
                                      <p:to>
                                        <p:clrVal>
                                          <a:srgbClr val="FF0000"/>
                                        </p:clrVal>
                                      </p:to>
                                    </p:set>
                                    <p:set>
                                      <p:cBhvr>
                                        <p:cTn id="11" dur="500" fill="hold"/>
                                        <p:tgtEl>
                                          <p:spTgt spid="23">
                                            <p:txEl>
                                              <p:pRg st="0" end="0"/>
                                            </p:txEl>
                                          </p:spTgt>
                                        </p:tgtEl>
                                        <p:attrNameLst>
                                          <p:attrName>fillcolor</p:attrName>
                                        </p:attrNameLst>
                                      </p:cBhvr>
                                      <p:to>
                                        <p:clrVal>
                                          <a:srgbClr val="FF0000"/>
                                        </p:clrVal>
                                      </p:to>
                                    </p:set>
                                    <p:set>
                                      <p:cBhvr>
                                        <p:cTn id="12" dur="500" fill="hold"/>
                                        <p:tgtEl>
                                          <p:spTgt spid="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476203" y="2397720"/>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16158539" y="2397720"/>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2915489" y="723900"/>
            <a:ext cx="12457023" cy="8855811"/>
          </a:xfrm>
          <a:custGeo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2367539" y="539675"/>
            <a:ext cx="3980038" cy="4167579"/>
          </a:xfrm>
          <a:custGeom>
            <a:avLst/>
            <a:gdLst/>
            <a:ahLst/>
            <a:cxnLst/>
            <a:rect l="l" t="t" r="r" b="b"/>
            <a:pathLst>
              <a:path w="3980038" h="4167579">
                <a:moveTo>
                  <a:pt x="0" y="0"/>
                </a:moveTo>
                <a:lnTo>
                  <a:pt x="3980038" y="0"/>
                </a:lnTo>
                <a:lnTo>
                  <a:pt x="3980038" y="4167579"/>
                </a:lnTo>
                <a:lnTo>
                  <a:pt x="0" y="4167579"/>
                </a:lnTo>
                <a:lnTo>
                  <a:pt x="0" y="0"/>
                </a:lnTo>
                <a:close/>
              </a:path>
            </a:pathLst>
          </a:custGeom>
          <a:blipFill>
            <a:blip r:embed="rId14"/>
            <a:stretch>
              <a:fillRect/>
            </a:stretch>
          </a:blipFill>
        </p:spPr>
        <p:txBody>
          <a:bodyPr/>
          <a:lstStyle/>
          <a:p>
            <a:endParaRPr lang="en-US"/>
          </a:p>
        </p:txBody>
      </p:sp>
      <p:sp>
        <p:nvSpPr>
          <p:cNvPr id="14" name="Freeform 14"/>
          <p:cNvSpPr/>
          <p:nvPr/>
        </p:nvSpPr>
        <p:spPr>
          <a:xfrm>
            <a:off x="13071527" y="6755690"/>
            <a:ext cx="3687348" cy="3350878"/>
          </a:xfrm>
          <a:custGeom>
            <a:avLst/>
            <a:gdLst/>
            <a:ahLst/>
            <a:cxnLst/>
            <a:rect l="l" t="t" r="r" b="b"/>
            <a:pathLst>
              <a:path w="3687348" h="3350878">
                <a:moveTo>
                  <a:pt x="0" y="0"/>
                </a:moveTo>
                <a:lnTo>
                  <a:pt x="3687348" y="0"/>
                </a:lnTo>
                <a:lnTo>
                  <a:pt x="3687348" y="3350878"/>
                </a:lnTo>
                <a:lnTo>
                  <a:pt x="0" y="33508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TextBox 15"/>
          <p:cNvSpPr txBox="1"/>
          <p:nvPr/>
        </p:nvSpPr>
        <p:spPr>
          <a:xfrm>
            <a:off x="3560498" y="3600905"/>
            <a:ext cx="11167004" cy="3072138"/>
          </a:xfrm>
          <a:prstGeom prst="rect">
            <a:avLst/>
          </a:prstGeom>
        </p:spPr>
        <p:txBody>
          <a:bodyPr lIns="0" tIns="0" rIns="0" bIns="0" rtlCol="0" anchor="t">
            <a:spAutoFit/>
          </a:bodyPr>
          <a:lstStyle/>
          <a:p>
            <a:pPr algn="ctr">
              <a:lnSpc>
                <a:spcPts val="12319"/>
              </a:lnSpc>
            </a:pPr>
            <a:r>
              <a:rPr lang="en-US" sz="8799">
                <a:ln w="358775">
                  <a:solidFill>
                    <a:schemeClr val="accent5">
                      <a:lumMod val="20000"/>
                      <a:lumOff val="80000"/>
                    </a:schemeClr>
                  </a:solidFill>
                </a:ln>
                <a:solidFill>
                  <a:srgbClr val="004AAD"/>
                </a:solidFill>
                <a:latin typeface="UTM American Sans"/>
                <a:ea typeface="UTM American Sans"/>
                <a:cs typeface="UTM American Sans"/>
                <a:sym typeface="UTM American Sans"/>
              </a:rPr>
              <a:t>HOẠT ĐỘNG</a:t>
            </a:r>
          </a:p>
          <a:p>
            <a:pPr algn="ctr">
              <a:lnSpc>
                <a:spcPts val="12319"/>
              </a:lnSpc>
            </a:pPr>
            <a:r>
              <a:rPr lang="en-US" sz="8799">
                <a:ln w="358775">
                  <a:solidFill>
                    <a:schemeClr val="accent5">
                      <a:lumMod val="20000"/>
                      <a:lumOff val="80000"/>
                    </a:schemeClr>
                  </a:solidFill>
                </a:ln>
                <a:solidFill>
                  <a:srgbClr val="004AAD"/>
                </a:solidFill>
                <a:latin typeface="UTM American Sans"/>
                <a:ea typeface="UTM American Sans"/>
                <a:cs typeface="UTM American Sans"/>
                <a:sym typeface="UTM American Sans"/>
              </a:rPr>
              <a:t>LUYỆN TẬP THỰC HÀNH</a:t>
            </a:r>
          </a:p>
        </p:txBody>
      </p:sp>
      <p:sp>
        <p:nvSpPr>
          <p:cNvPr id="16" name="TextBox 15">
            <a:extLst>
              <a:ext uri="{FF2B5EF4-FFF2-40B4-BE49-F238E27FC236}">
                <a16:creationId xmlns:a16="http://schemas.microsoft.com/office/drawing/2014/main" id="{9BDB9488-832B-8E66-7476-5411B9797112}"/>
              </a:ext>
            </a:extLst>
          </p:cNvPr>
          <p:cNvSpPr txBox="1"/>
          <p:nvPr/>
        </p:nvSpPr>
        <p:spPr>
          <a:xfrm>
            <a:off x="3500486" y="3604413"/>
            <a:ext cx="11167004" cy="3072138"/>
          </a:xfrm>
          <a:prstGeom prst="rect">
            <a:avLst/>
          </a:prstGeom>
        </p:spPr>
        <p:txBody>
          <a:bodyPr lIns="0" tIns="0" rIns="0" bIns="0" rtlCol="0" anchor="t">
            <a:spAutoFit/>
          </a:bodyPr>
          <a:lstStyle/>
          <a:p>
            <a:pPr algn="ctr">
              <a:lnSpc>
                <a:spcPts val="12319"/>
              </a:lnSpc>
            </a:pPr>
            <a:r>
              <a:rPr lang="en-US" sz="8799">
                <a:solidFill>
                  <a:srgbClr val="004AAD"/>
                </a:solidFill>
                <a:latin typeface="UTM American Sans"/>
                <a:ea typeface="UTM American Sans"/>
                <a:cs typeface="UTM American Sans"/>
                <a:sym typeface="UTM American Sans"/>
              </a:rPr>
              <a:t>HOẠT ĐỘNG</a:t>
            </a:r>
          </a:p>
          <a:p>
            <a:pPr algn="ctr">
              <a:lnSpc>
                <a:spcPts val="12319"/>
              </a:lnSpc>
            </a:pPr>
            <a:r>
              <a:rPr lang="en-US" sz="8799">
                <a:solidFill>
                  <a:srgbClr val="004AAD"/>
                </a:solidFill>
                <a:latin typeface="UTM American Sans"/>
                <a:ea typeface="UTM American Sans"/>
                <a:cs typeface="UTM American Sans"/>
                <a:sym typeface="UTM American Sans"/>
              </a:rPr>
              <a:t>LUYỆN TẬP THỰC HÀNH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2599592"/>
            <a:ext cx="8190808" cy="5668689"/>
          </a:xfrm>
          <a:custGeom>
            <a:avLst/>
            <a:gdLst/>
            <a:ahLst/>
            <a:cxnLst/>
            <a:rect l="l" t="t" r="r" b="b"/>
            <a:pathLst>
              <a:path w="8190808" h="5668689">
                <a:moveTo>
                  <a:pt x="0" y="0"/>
                </a:moveTo>
                <a:lnTo>
                  <a:pt x="8190808" y="0"/>
                </a:lnTo>
                <a:lnTo>
                  <a:pt x="8190808" y="5668689"/>
                </a:lnTo>
                <a:lnTo>
                  <a:pt x="0" y="5668689"/>
                </a:lnTo>
                <a:lnTo>
                  <a:pt x="0" y="0"/>
                </a:lnTo>
                <a:close/>
              </a:path>
            </a:pathLst>
          </a:custGeom>
          <a:blipFill>
            <a:blip r:embed="rId10"/>
            <a:stretch>
              <a:fillRect l="-2753" r="-2753"/>
            </a:stretch>
          </a:blipFill>
        </p:spPr>
        <p:txBody>
          <a:bodyPr/>
          <a:lstStyle/>
          <a:p>
            <a:endParaRPr lang="en-US"/>
          </a:p>
        </p:txBody>
      </p:sp>
      <p:sp>
        <p:nvSpPr>
          <p:cNvPr id="14" name="Freeform 14"/>
          <p:cNvSpPr/>
          <p:nvPr/>
        </p:nvSpPr>
        <p:spPr>
          <a:xfrm>
            <a:off x="9219508" y="3145985"/>
            <a:ext cx="8059243" cy="5350315"/>
          </a:xfrm>
          <a:custGeom>
            <a:avLst/>
            <a:gdLst/>
            <a:ahLst/>
            <a:cxnLst/>
            <a:rect l="l" t="t" r="r" b="b"/>
            <a:pathLst>
              <a:path w="8059243" h="5350315">
                <a:moveTo>
                  <a:pt x="0" y="0"/>
                </a:moveTo>
                <a:lnTo>
                  <a:pt x="8059242" y="0"/>
                </a:lnTo>
                <a:lnTo>
                  <a:pt x="8059242" y="5350315"/>
                </a:lnTo>
                <a:lnTo>
                  <a:pt x="0" y="5350315"/>
                </a:lnTo>
                <a:lnTo>
                  <a:pt x="0" y="0"/>
                </a:lnTo>
                <a:close/>
              </a:path>
            </a:pathLst>
          </a:custGeom>
          <a:blipFill>
            <a:blip r:embed="rId11"/>
            <a:stretch>
              <a:fillRect l="-139" r="-139"/>
            </a:stretch>
          </a:blipFill>
        </p:spPr>
        <p:txBody>
          <a:bodyPr/>
          <a:lstStyle/>
          <a:p>
            <a:endParaRPr lang="en-US"/>
          </a:p>
        </p:txBody>
      </p:sp>
      <p:sp>
        <p:nvSpPr>
          <p:cNvPr id="18" name="Freeform 15">
            <a:extLst>
              <a:ext uri="{FF2B5EF4-FFF2-40B4-BE49-F238E27FC236}">
                <a16:creationId xmlns:a16="http://schemas.microsoft.com/office/drawing/2014/main" id="{C5B4CBC4-2E64-F70D-7D2E-9DE2E105A075}"/>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TextBox 17">
            <a:extLst>
              <a:ext uri="{FF2B5EF4-FFF2-40B4-BE49-F238E27FC236}">
                <a16:creationId xmlns:a16="http://schemas.microsoft.com/office/drawing/2014/main" id="{B892D101-0C8C-59F3-4BB0-157A10FE291E}"/>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20" name="Picture 14">
            <a:extLst>
              <a:ext uri="{FF2B5EF4-FFF2-40B4-BE49-F238E27FC236}">
                <a16:creationId xmlns:a16="http://schemas.microsoft.com/office/drawing/2014/main" id="{102E3EF5-5A0F-8513-E871-7991CF3D814F}"/>
              </a:ext>
            </a:extLst>
          </p:cNvPr>
          <p:cNvPicPr>
            <a:picLocks noChangeAspect="1"/>
          </p:cNvPicPr>
          <p:nvPr/>
        </p:nvPicPr>
        <p:blipFill>
          <a:blip r:embed="rId14"/>
          <a:srcRect/>
          <a:stretch>
            <a:fillRect/>
          </a:stretch>
        </p:blipFill>
        <p:spPr>
          <a:xfrm>
            <a:off x="15787811" y="756407"/>
            <a:ext cx="1718053" cy="16407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1" nodeType="withEffect">
                                  <p:stCondLst>
                                    <p:cond delay="0"/>
                                  </p:stCondLst>
                                  <p:iterate type="lt">
                                    <p:tmPct val="0"/>
                                  </p:iterate>
                                  <p:childTnLst>
                                    <p:animClr clrSpc="rgb" dir="cw">
                                      <p:cBhvr override="childStyle">
                                        <p:cTn id="6" dur="250" autoRev="1" fill="remove"/>
                                        <p:tgtEl>
                                          <p:spTgt spid="19"/>
                                        </p:tgtEl>
                                        <p:attrNameLst>
                                          <p:attrName>style.color</p:attrName>
                                        </p:attrNameLst>
                                      </p:cBhvr>
                                      <p:to>
                                        <a:schemeClr val="bg1"/>
                                      </p:to>
                                    </p:animClr>
                                    <p:animClr clrSpc="rgb" dir="cw">
                                      <p:cBhvr>
                                        <p:cTn id="7" dur="250" autoRev="1" fill="remove"/>
                                        <p:tgtEl>
                                          <p:spTgt spid="19"/>
                                        </p:tgtEl>
                                        <p:attrNameLst>
                                          <p:attrName>fillcolor</p:attrName>
                                        </p:attrNameLst>
                                      </p:cBhvr>
                                      <p:to>
                                        <a:schemeClr val="bg1"/>
                                      </p:to>
                                    </p:animClr>
                                    <p:set>
                                      <p:cBhvr>
                                        <p:cTn id="8" dur="250" autoRev="1" fill="remove"/>
                                        <p:tgtEl>
                                          <p:spTgt spid="19"/>
                                        </p:tgtEl>
                                        <p:attrNameLst>
                                          <p:attrName>fill.type</p:attrName>
                                        </p:attrNameLst>
                                      </p:cBhvr>
                                      <p:to>
                                        <p:strVal val="solid"/>
                                      </p:to>
                                    </p:set>
                                    <p:set>
                                      <p:cBhvr>
                                        <p:cTn id="9" dur="250" autoRev="1" fill="remove"/>
                                        <p:tgtEl>
                                          <p:spTgt spid="19"/>
                                        </p:tgtEl>
                                        <p:attrNameLst>
                                          <p:attrName>fill.on</p:attrName>
                                        </p:attrNameLst>
                                      </p:cBhvr>
                                      <p:to>
                                        <p:strVal val="true"/>
                                      </p:to>
                                    </p:set>
                                  </p:childTnLst>
                                </p:cTn>
                              </p:par>
                              <p:par>
                                <p:cTn id="10" presetID="34" presetClass="emph" presetSubtype="0" fill="hold" grpId="5"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9"/>
                                        </p:tgtEl>
                                        <p:attrNameLst>
                                          <p:attrName>ppt_x</p:attrName>
                                          <p:attrName>ppt_y</p:attrName>
                                        </p:attrNameLst>
                                      </p:cBhvr>
                                    </p:animMotion>
                                    <p:animRot by="1500000">
                                      <p:cBhvr>
                                        <p:cTn id="12" dur="125" fill="hold">
                                          <p:stCondLst>
                                            <p:cond delay="0"/>
                                          </p:stCondLst>
                                        </p:cTn>
                                        <p:tgtEl>
                                          <p:spTgt spid="19"/>
                                        </p:tgtEl>
                                        <p:attrNameLst>
                                          <p:attrName>r</p:attrName>
                                        </p:attrNameLst>
                                      </p:cBhvr>
                                    </p:animRot>
                                    <p:animRot by="-1500000">
                                      <p:cBhvr>
                                        <p:cTn id="13" dur="125" fill="hold">
                                          <p:stCondLst>
                                            <p:cond delay="125"/>
                                          </p:stCondLst>
                                        </p:cTn>
                                        <p:tgtEl>
                                          <p:spTgt spid="19"/>
                                        </p:tgtEl>
                                        <p:attrNameLst>
                                          <p:attrName>r</p:attrName>
                                        </p:attrNameLst>
                                      </p:cBhvr>
                                    </p:animRot>
                                    <p:animRot by="-1500000">
                                      <p:cBhvr>
                                        <p:cTn id="14" dur="125" fill="hold">
                                          <p:stCondLst>
                                            <p:cond delay="250"/>
                                          </p:stCondLst>
                                        </p:cTn>
                                        <p:tgtEl>
                                          <p:spTgt spid="19"/>
                                        </p:tgtEl>
                                        <p:attrNameLst>
                                          <p:attrName>r</p:attrName>
                                        </p:attrNameLst>
                                      </p:cBhvr>
                                    </p:animRot>
                                    <p:animRot by="1500000">
                                      <p:cBhvr>
                                        <p:cTn id="15"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19" grpId="5"/>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976690" y="6509114"/>
            <a:ext cx="3282610" cy="2749186"/>
          </a:xfrm>
          <a:custGeom>
            <a:avLst/>
            <a:gdLst/>
            <a:ahLst/>
            <a:cxnLst/>
            <a:rect l="l" t="t" r="r" b="b"/>
            <a:pathLst>
              <a:path w="3282610" h="2749186">
                <a:moveTo>
                  <a:pt x="0" y="0"/>
                </a:moveTo>
                <a:lnTo>
                  <a:pt x="3282610" y="0"/>
                </a:lnTo>
                <a:lnTo>
                  <a:pt x="3282610" y="2749186"/>
                </a:lnTo>
                <a:lnTo>
                  <a:pt x="0" y="2749186"/>
                </a:lnTo>
                <a:lnTo>
                  <a:pt x="0" y="0"/>
                </a:lnTo>
                <a:close/>
              </a:path>
            </a:pathLst>
          </a:custGeom>
          <a:blipFill>
            <a:blip r:embed="rId10"/>
            <a:stretch>
              <a:fillRect/>
            </a:stretch>
          </a:blipFill>
        </p:spPr>
        <p:txBody>
          <a:bodyPr/>
          <a:lstStyle/>
          <a:p>
            <a:endParaRPr lang="en-US"/>
          </a:p>
        </p:txBody>
      </p:sp>
      <p:sp>
        <p:nvSpPr>
          <p:cNvPr id="16" name="TextBox 16"/>
          <p:cNvSpPr txBox="1"/>
          <p:nvPr/>
        </p:nvSpPr>
        <p:spPr>
          <a:xfrm>
            <a:off x="1364914" y="2969527"/>
            <a:ext cx="16062570" cy="6288773"/>
          </a:xfrm>
          <a:prstGeom prst="rect">
            <a:avLst/>
          </a:prstGeom>
        </p:spPr>
        <p:txBody>
          <a:bodyPr wrap="square" lIns="0" tIns="0" rIns="0" bIns="0" rtlCol="0" anchor="t">
            <a:spAutoFit/>
          </a:bodyPr>
          <a:lstStyle/>
          <a:p>
            <a:pPr algn="just">
              <a:lnSpc>
                <a:spcPts val="7109"/>
              </a:lnSpc>
            </a:pPr>
            <a:r>
              <a:rPr lang="en-US" sz="4800" b="1">
                <a:solidFill>
                  <a:srgbClr val="000000"/>
                </a:solidFill>
                <a:latin typeface="Arial" panose="020B0604020202020204" pitchFamily="34" charset="0"/>
                <a:ea typeface="Crimson Pro Bold"/>
                <a:cs typeface="Arial" panose="020B0604020202020204" pitchFamily="34" charset="0"/>
                <a:sym typeface="Crimson Pro Bold"/>
              </a:rPr>
              <a:t>Các em hãy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thảo luận nhóm 2</a:t>
            </a:r>
            <a:r>
              <a:rPr lang="en-US" sz="4800" b="1">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i="1">
                <a:solidFill>
                  <a:srgbClr val="000000"/>
                </a:solidFill>
                <a:latin typeface="Arial" panose="020B0604020202020204" pitchFamily="34" charset="0"/>
                <a:ea typeface="Crimson Pro Bold"/>
                <a:cs typeface="Arial" panose="020B0604020202020204" pitchFamily="34" charset="0"/>
                <a:sym typeface="Crimson Pro Bold"/>
              </a:rPr>
              <a:t>(chọn cùng 1 đoạn văn). </a:t>
            </a:r>
            <a:r>
              <a:rPr lang="en-US" sz="4800" b="1">
                <a:solidFill>
                  <a:srgbClr val="000000"/>
                </a:solidFill>
                <a:latin typeface="Arial" panose="020B0604020202020204" pitchFamily="34" charset="0"/>
                <a:ea typeface="Crimson Pro Bold"/>
                <a:cs typeface="Arial" panose="020B0604020202020204" pitchFamily="34" charset="0"/>
                <a:sym typeface="Crimson Pro Bold"/>
              </a:rPr>
              <a:t>Nhóm các em sẽ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thảo luận và trình bày</a:t>
            </a:r>
            <a:r>
              <a:rPr lang="en-US" sz="4800" b="1">
                <a:solidFill>
                  <a:srgbClr val="000000"/>
                </a:solidFill>
                <a:latin typeface="Arial" panose="020B0604020202020204" pitchFamily="34" charset="0"/>
                <a:ea typeface="Crimson Pro Bold"/>
                <a:cs typeface="Arial" panose="020B0604020202020204" pitchFamily="34" charset="0"/>
                <a:sym typeface="Crimson Pro Bold"/>
              </a:rPr>
              <a:t> cách hiểu của mình về vấn đề được nêu trong đoạn văn:</a:t>
            </a:r>
          </a:p>
          <a:p>
            <a:pPr algn="just">
              <a:lnSpc>
                <a:spcPts val="7109"/>
              </a:lnSpc>
            </a:pPr>
            <a:r>
              <a:rPr lang="en-US" sz="4800">
                <a:solidFill>
                  <a:srgbClr val="000000"/>
                </a:solidFill>
                <a:latin typeface="Crimson Pro Bold"/>
                <a:ea typeface="Crimson Pro Bold"/>
                <a:cs typeface="Crimson Pro Bold"/>
                <a:sym typeface="Crimson Pro Bold"/>
              </a:rPr>
              <a:t> </a:t>
            </a:r>
            <a:r>
              <a:rPr lang="en-US" sz="4800">
                <a:solidFill>
                  <a:srgbClr val="000000"/>
                </a:solidFill>
                <a:latin typeface="Arial" panose="020B0604020202020204" pitchFamily="34" charset="0"/>
                <a:ea typeface="Crimson Pro Bold"/>
                <a:cs typeface="Arial" panose="020B0604020202020204" pitchFamily="34" charset="0"/>
                <a:sym typeface="Crimson Pro Bold"/>
              </a:rPr>
              <a:t>+ Hiện tượng xã hội được nêu lên trong đoạn văn là gì?</a:t>
            </a:r>
          </a:p>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 Người biết tán thành hay không tán thành?</a:t>
            </a:r>
          </a:p>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 Những lí do người viết đưa ra là gì?</a:t>
            </a:r>
          </a:p>
          <a:p>
            <a:pPr algn="just">
              <a:lnSpc>
                <a:spcPts val="7109"/>
              </a:lnSpc>
            </a:pPr>
            <a:endParaRPr lang="en-US" sz="4800" b="1">
              <a:solidFill>
                <a:srgbClr val="000000"/>
              </a:solidFill>
              <a:latin typeface="Crimson Pro Bold"/>
              <a:ea typeface="Crimson Pro Bold"/>
              <a:cs typeface="Crimson Pro Bold"/>
              <a:sym typeface="Crimson Pro Bold"/>
            </a:endParaRPr>
          </a:p>
        </p:txBody>
      </p:sp>
      <p:sp>
        <p:nvSpPr>
          <p:cNvPr id="17" name="Freeform 15">
            <a:extLst>
              <a:ext uri="{FF2B5EF4-FFF2-40B4-BE49-F238E27FC236}">
                <a16:creationId xmlns:a16="http://schemas.microsoft.com/office/drawing/2014/main" id="{A251496E-B1BF-C8EB-0788-4CBD5879A5E5}"/>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17">
            <a:extLst>
              <a:ext uri="{FF2B5EF4-FFF2-40B4-BE49-F238E27FC236}">
                <a16:creationId xmlns:a16="http://schemas.microsoft.com/office/drawing/2014/main" id="{991D0274-0A23-C7A1-E42E-1D23A266E895}"/>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14" name="Picture 14"/>
          <p:cNvPicPr>
            <a:picLocks noChangeAspect="1"/>
          </p:cNvPicPr>
          <p:nvPr/>
        </p:nvPicPr>
        <p:blipFill>
          <a:blip r:embed="rId13"/>
          <a:srcRect/>
          <a:stretch>
            <a:fillRect/>
          </a:stretch>
        </p:blipFill>
        <p:spPr>
          <a:xfrm>
            <a:off x="15787811" y="756407"/>
            <a:ext cx="1718053" cy="1640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825</Words>
  <Application>Microsoft Office PowerPoint</Application>
  <PresentationFormat>Custom</PresentationFormat>
  <Paragraphs>77</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Calibri</vt:lpstr>
      <vt:lpstr>HP001 4 hàng</vt:lpstr>
      <vt:lpstr>Arial</vt:lpstr>
      <vt:lpstr>Canva Sans</vt:lpstr>
      <vt:lpstr>Crimson Pro Bold</vt:lpstr>
      <vt:lpstr>UTM American Sans</vt:lpstr>
      <vt:lpstr>Noto Sans Bold</vt:lpstr>
      <vt:lpstr>ADLaM Display</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VIẾT 1</dc:title>
  <dc:creator>ADMIN</dc:creator>
  <cp:lastModifiedBy>Thanh Vu Van</cp:lastModifiedBy>
  <cp:revision>10</cp:revision>
  <dcterms:created xsi:type="dcterms:W3CDTF">2006-08-16T00:00:00Z</dcterms:created>
  <dcterms:modified xsi:type="dcterms:W3CDTF">2025-12-12T01:59:50Z</dcterms:modified>
  <dc:identifier>DAGVlU_j8sw</dc:identifier>
</cp:coreProperties>
</file>