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Lst>
  <p:notesMasterIdLst>
    <p:notesMasterId r:id="rId49"/>
  </p:notesMasterIdLst>
  <p:sldIdLst>
    <p:sldId id="548" r:id="rId6"/>
    <p:sldId id="271" r:id="rId7"/>
    <p:sldId id="258" r:id="rId8"/>
    <p:sldId id="257" r:id="rId9"/>
    <p:sldId id="549" r:id="rId10"/>
    <p:sldId id="550" r:id="rId11"/>
    <p:sldId id="272" r:id="rId12"/>
    <p:sldId id="553" r:id="rId13"/>
    <p:sldId id="506" r:id="rId14"/>
    <p:sldId id="552" r:id="rId15"/>
    <p:sldId id="508" r:id="rId16"/>
    <p:sldId id="273" r:id="rId17"/>
    <p:sldId id="554" r:id="rId18"/>
    <p:sldId id="304" r:id="rId19"/>
    <p:sldId id="523" r:id="rId20"/>
    <p:sldId id="525" r:id="rId21"/>
    <p:sldId id="555" r:id="rId22"/>
    <p:sldId id="276" r:id="rId23"/>
    <p:sldId id="556" r:id="rId24"/>
    <p:sldId id="587" r:id="rId25"/>
    <p:sldId id="588" r:id="rId26"/>
    <p:sldId id="591" r:id="rId27"/>
    <p:sldId id="590" r:id="rId28"/>
    <p:sldId id="592" r:id="rId29"/>
    <p:sldId id="511" r:id="rId30"/>
    <p:sldId id="512" r:id="rId31"/>
    <p:sldId id="593" r:id="rId32"/>
    <p:sldId id="594" r:id="rId33"/>
    <p:sldId id="522" r:id="rId34"/>
    <p:sldId id="514" r:id="rId35"/>
    <p:sldId id="515" r:id="rId36"/>
    <p:sldId id="596" r:id="rId37"/>
    <p:sldId id="595" r:id="rId38"/>
    <p:sldId id="516" r:id="rId39"/>
    <p:sldId id="328" r:id="rId40"/>
    <p:sldId id="613" r:id="rId41"/>
    <p:sldId id="524" r:id="rId42"/>
    <p:sldId id="487" r:id="rId43"/>
    <p:sldId id="614" r:id="rId44"/>
    <p:sldId id="519" r:id="rId45"/>
    <p:sldId id="615" r:id="rId46"/>
    <p:sldId id="526" r:id="rId47"/>
    <p:sldId id="27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062E-B235-4605-81C9-0F86DC032F2A}"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9B003-E639-4AA7-A0B3-974266FCA13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SimSun" panose="02010600030101010101" pitchFamily="2" charset="-122"/>
              </a:rPr>
              <a:t>15</a:t>
            </a:fld>
            <a:endParaRPr lang="zh-CN" altLang="en-US">
              <a:solidFill>
                <a:prstClr val="black"/>
              </a:solidFill>
              <a:ea typeface="SimSun"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22/2/2024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22/2/2024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22/2/2024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hdphoto" Target="../media/hdphoto2.wdp"/><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0" Type="http://schemas.openxmlformats.org/officeDocument/2006/relationships/notesSlide" Target="../notesSlides/notesSlide1.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9.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png"/><Relationship Id="rId5" Type="http://schemas.microsoft.com/office/2007/relationships/media" Target="../media/media3.mp3"/><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9.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png"/><Relationship Id="rId5" Type="http://schemas.microsoft.com/office/2007/relationships/media" Target="../media/media3.mp3"/><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5.xml"/><Relationship Id="rId4" Type="http://schemas.openxmlformats.org/officeDocument/2006/relationships/image" Target="../media/image46.GIF"/></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5.png"/><Relationship Id="rId18" Type="http://schemas.openxmlformats.org/officeDocument/2006/relationships/image" Target="../media/image58.GIF"/><Relationship Id="rId26" Type="http://schemas.microsoft.com/office/2007/relationships/hdphoto" Target="../media/hdphoto13.wdp"/><Relationship Id="rId3" Type="http://schemas.openxmlformats.org/officeDocument/2006/relationships/image" Target="../media/image49.png"/><Relationship Id="rId21" Type="http://schemas.openxmlformats.org/officeDocument/2006/relationships/image" Target="../media/image60.png"/><Relationship Id="rId7" Type="http://schemas.openxmlformats.org/officeDocument/2006/relationships/image" Target="../media/image51.png"/><Relationship Id="rId12" Type="http://schemas.openxmlformats.org/officeDocument/2006/relationships/image" Target="../media/image54.GIF"/><Relationship Id="rId17" Type="http://schemas.openxmlformats.org/officeDocument/2006/relationships/image" Target="../media/image57.png"/><Relationship Id="rId25" Type="http://schemas.openxmlformats.org/officeDocument/2006/relationships/image" Target="../media/image62.png"/><Relationship Id="rId2" Type="http://schemas.openxmlformats.org/officeDocument/2006/relationships/image" Target="../media/image48.GIF"/><Relationship Id="rId16" Type="http://schemas.microsoft.com/office/2007/relationships/hdphoto" Target="../media/hdphoto9.wdp"/><Relationship Id="rId20" Type="http://schemas.microsoft.com/office/2007/relationships/hdphoto" Target="../media/hdphoto10.wdp"/><Relationship Id="rId29" Type="http://schemas.openxmlformats.org/officeDocument/2006/relationships/image" Target="../media/image64.GIF"/><Relationship Id="rId1" Type="http://schemas.openxmlformats.org/officeDocument/2006/relationships/slideLayout" Target="../slideLayouts/slideLayout46.xml"/><Relationship Id="rId6" Type="http://schemas.microsoft.com/office/2007/relationships/hdphoto" Target="../media/hdphoto5.wdp"/><Relationship Id="rId11" Type="http://schemas.openxmlformats.org/officeDocument/2006/relationships/image" Target="../media/image53.GIF"/><Relationship Id="rId24" Type="http://schemas.microsoft.com/office/2007/relationships/hdphoto" Target="../media/hdphoto12.wdp"/><Relationship Id="rId5" Type="http://schemas.openxmlformats.org/officeDocument/2006/relationships/image" Target="../media/image50.png"/><Relationship Id="rId15" Type="http://schemas.openxmlformats.org/officeDocument/2006/relationships/image" Target="../media/image56.png"/><Relationship Id="rId23" Type="http://schemas.openxmlformats.org/officeDocument/2006/relationships/image" Target="../media/image61.png"/><Relationship Id="rId28" Type="http://schemas.microsoft.com/office/2007/relationships/hdphoto" Target="../media/hdphoto14.wdp"/><Relationship Id="rId10" Type="http://schemas.microsoft.com/office/2007/relationships/hdphoto" Target="../media/hdphoto7.wdp"/><Relationship Id="rId19" Type="http://schemas.openxmlformats.org/officeDocument/2006/relationships/image" Target="../media/image59.png"/><Relationship Id="rId31" Type="http://schemas.microsoft.com/office/2007/relationships/hdphoto" Target="../media/hdphoto15.wdp"/><Relationship Id="rId4" Type="http://schemas.microsoft.com/office/2007/relationships/hdphoto" Target="../media/hdphoto4.wdp"/><Relationship Id="rId9" Type="http://schemas.openxmlformats.org/officeDocument/2006/relationships/image" Target="../media/image52.png"/><Relationship Id="rId14" Type="http://schemas.microsoft.com/office/2007/relationships/hdphoto" Target="../media/hdphoto8.wdp"/><Relationship Id="rId22" Type="http://schemas.microsoft.com/office/2007/relationships/hdphoto" Target="../media/hdphoto11.wdp"/><Relationship Id="rId27" Type="http://schemas.openxmlformats.org/officeDocument/2006/relationships/image" Target="../media/image63.png"/><Relationship Id="rId30"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2.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1623836123-gvy0"/>
          <p:cNvPicPr>
            <a:picLocks noChangeAspect="1"/>
          </p:cNvPicPr>
          <p:nvPr/>
        </p:nvPicPr>
        <p:blipFill>
          <a:blip r:embed="rId4"/>
          <a:stretch>
            <a:fillRect/>
          </a:stretch>
        </p:blipFill>
        <p:spPr>
          <a:xfrm>
            <a:off x="1687830" y="2479675"/>
            <a:ext cx="8934450" cy="4182110"/>
          </a:xfrm>
          <a:prstGeom prst="rect">
            <a:avLst/>
          </a:prstGeom>
        </p:spPr>
      </p:pic>
      <p:sp>
        <p:nvSpPr>
          <p:cNvPr id="13" name="TextBox 12"/>
          <p:cNvSpPr txBox="1"/>
          <p:nvPr/>
        </p:nvSpPr>
        <p:spPr>
          <a:xfrm>
            <a:off x="3371215" y="2294890"/>
            <a:ext cx="6028055" cy="993775"/>
          </a:xfrm>
          <a:prstGeom prst="rect">
            <a:avLst/>
          </a:prstGeom>
          <a:noFill/>
        </p:spPr>
        <p:txBody>
          <a:bodyPr wrap="square" rtlCol="0">
            <a:spAutoFit/>
          </a:bodyPr>
          <a:lstStyle/>
          <a:p>
            <a:pPr algn="ctr"/>
            <a:r>
              <a:rPr lang="vi-VN" sz="5865" b="1" dirty="0">
                <a:solidFill>
                  <a:srgbClr val="FF0000"/>
                </a:solidFill>
                <a:latin typeface="+mj-lt"/>
              </a:rPr>
              <a:t>Bài 8: LŨY TRE</a:t>
            </a:r>
          </a:p>
        </p:txBody>
      </p:sp>
      <p:pic>
        <p:nvPicPr>
          <p:cNvPr id="7" name="Picture 6"/>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aturation sat="200000"/>
                    </a14:imgEffect>
                    <a14:imgEffect>
                      <a14:sharpenSoften amount="25000"/>
                    </a14:imgEffect>
                  </a14:imgLayer>
                </a14:imgProps>
              </a:ext>
            </a:extLst>
          </a:blip>
          <a:stretch>
            <a:fillRect/>
          </a:stretch>
        </p:blipFill>
        <p:spPr>
          <a:xfrm>
            <a:off x="2443620" y="2547483"/>
            <a:ext cx="927752" cy="488951"/>
          </a:xfrm>
          <a:prstGeom prst="rect">
            <a:avLst/>
          </a:prstGeom>
        </p:spPr>
      </p:pic>
      <p:sp>
        <p:nvSpPr>
          <p:cNvPr id="5" name="Text Box 4"/>
          <p:cNvSpPr txBox="1"/>
          <p:nvPr/>
        </p:nvSpPr>
        <p:spPr>
          <a:xfrm>
            <a:off x="2266315" y="617855"/>
            <a:ext cx="8238490" cy="1445260"/>
          </a:xfrm>
          <a:prstGeom prst="rect">
            <a:avLst/>
          </a:prstGeom>
          <a:noFill/>
        </p:spPr>
        <p:txBody>
          <a:bodyPr wrap="square" rtlCol="0">
            <a:spAutoFit/>
          </a:bodyPr>
          <a:lstStyle/>
          <a:p>
            <a:r>
              <a:rPr lang="vi-VN" altLang="en-US" sz="4400" dirty="0">
                <a:solidFill>
                  <a:schemeClr val="tx1"/>
                </a:solidFill>
                <a:latin typeface="Times New Roman" panose="02020603050405020304" pitchFamily="18" charset="0"/>
                <a:cs typeface="Times New Roman" panose="02020603050405020304" pitchFamily="18" charset="0"/>
              </a:rPr>
              <a:t>Thứ tư, ngày 2</a:t>
            </a:r>
            <a:r>
              <a:rPr lang="en-US" altLang="en-US" sz="4400">
                <a:solidFill>
                  <a:schemeClr val="tx1"/>
                </a:solidFill>
                <a:latin typeface="Times New Roman" panose="02020603050405020304" pitchFamily="18" charset="0"/>
                <a:cs typeface="Times New Roman" panose="02020603050405020304" pitchFamily="18" charset="0"/>
              </a:rPr>
              <a:t>1</a:t>
            </a:r>
            <a:r>
              <a:rPr lang="vi-VN" altLang="en-US" sz="4400">
                <a:solidFill>
                  <a:schemeClr val="tx1"/>
                </a:solidFill>
                <a:latin typeface="Times New Roman" panose="02020603050405020304" pitchFamily="18" charset="0"/>
                <a:cs typeface="Times New Roman" panose="02020603050405020304" pitchFamily="18" charset="0"/>
              </a:rPr>
              <a:t> </a:t>
            </a:r>
            <a:r>
              <a:rPr lang="vi-VN" altLang="en-US" sz="4400" dirty="0">
                <a:solidFill>
                  <a:schemeClr val="tx1"/>
                </a:solidFill>
                <a:latin typeface="Times New Roman" panose="02020603050405020304" pitchFamily="18" charset="0"/>
                <a:cs typeface="Times New Roman" panose="02020603050405020304" pitchFamily="18" charset="0"/>
              </a:rPr>
              <a:t>tháng </a:t>
            </a:r>
            <a:r>
              <a:rPr lang="en-US" altLang="en-US" sz="4400" dirty="0">
                <a:solidFill>
                  <a:schemeClr val="tx1"/>
                </a:solidFill>
                <a:latin typeface="Times New Roman" panose="02020603050405020304" pitchFamily="18" charset="0"/>
                <a:cs typeface="Times New Roman" panose="02020603050405020304" pitchFamily="18" charset="0"/>
              </a:rPr>
              <a:t>2</a:t>
            </a:r>
            <a:r>
              <a:rPr lang="vi-VN" altLang="en-US" sz="4400" dirty="0">
                <a:solidFill>
                  <a:schemeClr val="tx1"/>
                </a:solidFill>
                <a:latin typeface="Times New Roman" panose="02020603050405020304" pitchFamily="18" charset="0"/>
                <a:cs typeface="Times New Roman" panose="02020603050405020304" pitchFamily="18" charset="0"/>
              </a:rPr>
              <a:t> năm 202</a:t>
            </a:r>
            <a:r>
              <a:rPr lang="en-US" altLang="en-US" sz="4400" dirty="0">
                <a:solidFill>
                  <a:schemeClr val="tx1"/>
                </a:solidFill>
                <a:latin typeface="Times New Roman" panose="02020603050405020304" pitchFamily="18" charset="0"/>
                <a:cs typeface="Times New Roman" panose="02020603050405020304" pitchFamily="18" charset="0"/>
              </a:rPr>
              <a:t>4</a:t>
            </a:r>
            <a:endParaRPr lang="vi-VN" altLang="en-US" sz="4400" dirty="0">
              <a:solidFill>
                <a:schemeClr val="tx1"/>
              </a:solidFill>
              <a:latin typeface="Times New Roman" panose="02020603050405020304" pitchFamily="18" charset="0"/>
              <a:cs typeface="Times New Roman" panose="02020603050405020304" pitchFamily="18" charset="0"/>
            </a:endParaRPr>
          </a:p>
          <a:p>
            <a:pPr algn="ctr"/>
            <a:r>
              <a:rPr lang="vi-VN" altLang="en-US" sz="4400" dirty="0">
                <a:solidFill>
                  <a:schemeClr val="tx1"/>
                </a:solidFill>
                <a:latin typeface="Times New Roman" panose="02020603050405020304" pitchFamily="18" charset="0"/>
                <a:cs typeface="Times New Roman" panose="02020603050405020304" pitchFamily="18" charset="0"/>
              </a:rPr>
              <a:t>Môn: Tiếng Việt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l="-3000" t="-7000" r="-3000" b="-7000"/>
          </a:stretch>
        </a:blipFill>
        <a:effectLst/>
      </p:bgPr>
    </p:bg>
    <p:spTree>
      <p:nvGrpSpPr>
        <p:cNvPr id="1" name=""/>
        <p:cNvGrpSpPr/>
        <p:nvPr/>
      </p:nvGrpSpPr>
      <p:grpSpPr>
        <a:xfrm>
          <a:off x="0" y="0"/>
          <a:ext cx="0" cy="0"/>
          <a:chOff x="0" y="0"/>
          <a:chExt cx="0" cy="0"/>
        </a:xfrm>
      </p:grpSpPr>
      <p:sp>
        <p:nvSpPr>
          <p:cNvPr id="36" name="TextBox 35"/>
          <p:cNvSpPr txBox="1"/>
          <p:nvPr/>
        </p:nvSpPr>
        <p:spPr>
          <a:xfrm>
            <a:off x="2844165" y="1250315"/>
            <a:ext cx="7292975" cy="5077460"/>
          </a:xfrm>
          <a:prstGeom prst="rect">
            <a:avLst/>
          </a:prstGeom>
          <a:noFill/>
        </p:spPr>
        <p:txBody>
          <a:bodyPr wrap="square" rtlCol="0">
            <a:spAutoFit/>
          </a:bodyPr>
          <a:lstStyle/>
          <a:p>
            <a:pPr algn="just">
              <a:lnSpc>
                <a:spcPct val="150000"/>
              </a:lnSpc>
            </a:pPr>
            <a:r>
              <a:rPr lang="en-US" sz="5400">
                <a:latin typeface="Times New Roman" panose="02020603050405020304" pitchFamily="18" charset="0"/>
                <a:cs typeface="Times New Roman" panose="02020603050405020304" pitchFamily="18" charset="0"/>
              </a:rPr>
              <a:t>Bỗng gà lên tiếng gáy </a:t>
            </a:r>
          </a:p>
          <a:p>
            <a:pPr algn="just">
              <a:lnSpc>
                <a:spcPct val="150000"/>
              </a:lnSpc>
            </a:pPr>
            <a:r>
              <a:rPr lang="en-US" sz="5400">
                <a:latin typeface="Times New Roman" panose="02020603050405020304" pitchFamily="18" charset="0"/>
                <a:cs typeface="Times New Roman" panose="02020603050405020304" pitchFamily="18" charset="0"/>
              </a:rPr>
              <a:t>Xôn </a:t>
            </a:r>
            <a:r>
              <a:rPr lang="vi-VN" altLang="en-US" sz="5400">
                <a:latin typeface="Times New Roman" panose="02020603050405020304" pitchFamily="18" charset="0"/>
                <a:cs typeface="Times New Roman" panose="02020603050405020304" pitchFamily="18" charset="0"/>
              </a:rPr>
              <a:t>x</a:t>
            </a:r>
            <a:r>
              <a:rPr lang="en-US" sz="5400">
                <a:latin typeface="Times New Roman" panose="02020603050405020304" pitchFamily="18" charset="0"/>
                <a:cs typeface="Times New Roman" panose="02020603050405020304" pitchFamily="18" charset="0"/>
              </a:rPr>
              <a:t>ao ngoài lũy tre</a:t>
            </a:r>
          </a:p>
          <a:p>
            <a:pPr algn="just">
              <a:lnSpc>
                <a:spcPct val="150000"/>
              </a:lnSpc>
            </a:pPr>
            <a:r>
              <a:rPr lang="en-US" sz="5400">
                <a:latin typeface="Times New Roman" panose="02020603050405020304" pitchFamily="18" charset="0"/>
                <a:cs typeface="Times New Roman" panose="02020603050405020304" pitchFamily="18" charset="0"/>
              </a:rPr>
              <a:t>Đêm ch</a:t>
            </a:r>
            <a:r>
              <a:rPr lang="vi-VN" altLang="en-US" sz="5400">
                <a:latin typeface="Times New Roman" panose="02020603050405020304" pitchFamily="18" charset="0"/>
                <a:cs typeface="Times New Roman" panose="02020603050405020304" pitchFamily="18" charset="0"/>
              </a:rPr>
              <a:t>uyển</a:t>
            </a:r>
            <a:r>
              <a:rPr lang="en-US" sz="5400">
                <a:latin typeface="Times New Roman" panose="02020603050405020304" pitchFamily="18" charset="0"/>
                <a:cs typeface="Times New Roman" panose="02020603050405020304" pitchFamily="18" charset="0"/>
              </a:rPr>
              <a:t> dần về sáng</a:t>
            </a:r>
          </a:p>
          <a:p>
            <a:pPr algn="just">
              <a:lnSpc>
                <a:spcPct val="150000"/>
              </a:lnSpc>
            </a:pPr>
            <a:r>
              <a:rPr lang="en-US" sz="5400">
                <a:latin typeface="Times New Roman" panose="02020603050405020304" pitchFamily="18" charset="0"/>
                <a:cs typeface="Times New Roman" panose="02020603050405020304" pitchFamily="18" charset="0"/>
              </a:rPr>
              <a:t>Mầm măng đợi nắng về.</a:t>
            </a:r>
          </a:p>
        </p:txBody>
      </p:sp>
      <p:sp>
        <p:nvSpPr>
          <p:cNvPr id="4" name="Text Box 3"/>
          <p:cNvSpPr txBox="1"/>
          <p:nvPr/>
        </p:nvSpPr>
        <p:spPr>
          <a:xfrm>
            <a:off x="3856990" y="530860"/>
            <a:ext cx="4478020" cy="829945"/>
          </a:xfrm>
          <a:prstGeom prst="rect">
            <a:avLst/>
          </a:prstGeom>
          <a:noFill/>
          <a:ln w="25400">
            <a:solidFill>
              <a:srgbClr val="00B0F0"/>
            </a:solidFill>
          </a:ln>
        </p:spPr>
        <p:txBody>
          <a:bodyPr wrap="square" rtlCol="0">
            <a:spAutoFit/>
          </a:bodyPr>
          <a:lstStyle/>
          <a:p>
            <a:pPr algn="ctr"/>
            <a:r>
              <a:rPr lang="vi-VN" altLang="en-US" sz="4800">
                <a:latin typeface="Times New Roman" panose="02020603050405020304" pitchFamily="18" charset="0"/>
                <a:cs typeface="Times New Roman" panose="02020603050405020304" pitchFamily="18" charset="0"/>
              </a:rPr>
              <a:t>Ngắt nhịp thơ</a:t>
            </a:r>
          </a:p>
        </p:txBody>
      </p:sp>
      <p:cxnSp>
        <p:nvCxnSpPr>
          <p:cNvPr id="45" name="Straight Connector 44"/>
          <p:cNvCxnSpPr/>
          <p:nvPr/>
        </p:nvCxnSpPr>
        <p:spPr>
          <a:xfrm flipH="1">
            <a:off x="4465320" y="1782445"/>
            <a:ext cx="123190" cy="541020"/>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a:off x="8965565" y="1782445"/>
            <a:ext cx="123190" cy="541020"/>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5241290" y="3037205"/>
            <a:ext cx="123190" cy="541020"/>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8965565" y="3037205"/>
            <a:ext cx="123190" cy="541020"/>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342130" y="4211955"/>
            <a:ext cx="123190" cy="541020"/>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861550" y="4304665"/>
            <a:ext cx="123190" cy="541020"/>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034405" y="5494655"/>
            <a:ext cx="123190" cy="541020"/>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9738360" y="5494655"/>
            <a:ext cx="123190" cy="541020"/>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861550" y="5494655"/>
            <a:ext cx="123190" cy="541020"/>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500"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l="-3000" t="-7000" r="-3000" b="-7000"/>
          </a:stretch>
        </a:blipFill>
        <a:effectLst/>
      </p:bgPr>
    </p:bg>
    <p:spTree>
      <p:nvGrpSpPr>
        <p:cNvPr id="1" name=""/>
        <p:cNvGrpSpPr/>
        <p:nvPr/>
      </p:nvGrpSpPr>
      <p:grpSpPr>
        <a:xfrm>
          <a:off x="0" y="0"/>
          <a:ext cx="0" cy="0"/>
          <a:chOff x="0" y="0"/>
          <a:chExt cx="0" cy="0"/>
        </a:xfrm>
      </p:grpSpPr>
      <p:sp>
        <p:nvSpPr>
          <p:cNvPr id="8" name="Cloud 7"/>
          <p:cNvSpPr/>
          <p:nvPr/>
        </p:nvSpPr>
        <p:spPr>
          <a:xfrm>
            <a:off x="9061450" y="133350"/>
            <a:ext cx="2931795" cy="830580"/>
          </a:xfrm>
          <a:prstGeom prst="cloud">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nối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a:t>
            </a:r>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3040913"/>
            <a:ext cx="527050" cy="252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5713"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128260" y="133985"/>
            <a:ext cx="2411730" cy="829945"/>
          </a:xfrm>
          <a:prstGeom prst="rect">
            <a:avLst/>
          </a:prstGeom>
          <a:noFill/>
        </p:spPr>
        <p:txBody>
          <a:bodyPr wrap="square" rtlCol="0">
            <a:spAutoFit/>
          </a:bodyPr>
          <a:lstStyle/>
          <a:p>
            <a:r>
              <a:rPr lang="en-US" sz="4800" b="1">
                <a:solidFill>
                  <a:srgbClr val="0070C0"/>
                </a:solidFill>
                <a:latin typeface="Times New Roman" panose="02020603050405020304" pitchFamily="18" charset="0"/>
                <a:cs typeface="Times New Roman" panose="02020603050405020304" pitchFamily="18" charset="0"/>
              </a:rPr>
              <a:t>Lũy tre </a:t>
            </a:r>
          </a:p>
        </p:txBody>
      </p:sp>
      <p:sp>
        <p:nvSpPr>
          <p:cNvPr id="15" name="TextBox 14"/>
          <p:cNvSpPr txBox="1"/>
          <p:nvPr/>
        </p:nvSpPr>
        <p:spPr>
          <a:xfrm>
            <a:off x="1157510" y="963839"/>
            <a:ext cx="4985442"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Mỗi sớm mai thức dậy </a:t>
            </a:r>
          </a:p>
          <a:p>
            <a:r>
              <a:rPr lang="en-US" sz="3600">
                <a:latin typeface="Times New Roman" panose="02020603050405020304" pitchFamily="18" charset="0"/>
                <a:cs typeface="Times New Roman" panose="02020603050405020304" pitchFamily="18" charset="0"/>
              </a:rPr>
              <a:t>Lũy tre xanh rì rào </a:t>
            </a:r>
          </a:p>
          <a:p>
            <a:r>
              <a:rPr lang="en-US" sz="3600">
                <a:latin typeface="Times New Roman" panose="02020603050405020304" pitchFamily="18" charset="0"/>
                <a:cs typeface="Times New Roman" panose="02020603050405020304" pitchFamily="18" charset="0"/>
              </a:rPr>
              <a:t>Ngọn tre cong gọng vó</a:t>
            </a:r>
          </a:p>
          <a:p>
            <a:r>
              <a:rPr lang="en-US" sz="3600">
                <a:latin typeface="Times New Roman" panose="02020603050405020304" pitchFamily="18" charset="0"/>
                <a:cs typeface="Times New Roman" panose="02020603050405020304" pitchFamily="18" charset="0"/>
              </a:rPr>
              <a:t>Kéo mặt trời lên cao.</a:t>
            </a:r>
          </a:p>
        </p:txBody>
      </p:sp>
      <p:sp>
        <p:nvSpPr>
          <p:cNvPr id="17" name="TextBox 16"/>
          <p:cNvSpPr txBox="1"/>
          <p:nvPr/>
        </p:nvSpPr>
        <p:spPr>
          <a:xfrm>
            <a:off x="1157510" y="3457155"/>
            <a:ext cx="52343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Những trưa đồng đầy nắng</a:t>
            </a:r>
          </a:p>
          <a:p>
            <a:r>
              <a:rPr lang="en-US" sz="3600">
                <a:latin typeface="Times New Roman" panose="02020603050405020304" pitchFamily="18" charset="0"/>
                <a:cs typeface="Times New Roman" panose="02020603050405020304" pitchFamily="18" charset="0"/>
              </a:rPr>
              <a:t>Trâu nằm nhai bóng râm</a:t>
            </a:r>
          </a:p>
          <a:p>
            <a:r>
              <a:rPr lang="en-US" sz="3600">
                <a:latin typeface="Times New Roman" panose="02020603050405020304" pitchFamily="18" charset="0"/>
                <a:cs typeface="Times New Roman" panose="02020603050405020304" pitchFamily="18" charset="0"/>
              </a:rPr>
              <a:t>Tre bần thần nhớ gió</a:t>
            </a:r>
          </a:p>
          <a:p>
            <a:r>
              <a:rPr lang="en-US" sz="3600">
                <a:latin typeface="Times New Roman" panose="02020603050405020304" pitchFamily="18" charset="0"/>
                <a:cs typeface="Times New Roman" panose="02020603050405020304" pitchFamily="18" charset="0"/>
              </a:rPr>
              <a:t>Chợt về đầy tiếng chim.</a:t>
            </a:r>
          </a:p>
        </p:txBody>
      </p:sp>
      <p:sp>
        <p:nvSpPr>
          <p:cNvPr id="18" name="TextBox 17"/>
          <p:cNvSpPr txBox="1"/>
          <p:nvPr/>
        </p:nvSpPr>
        <p:spPr>
          <a:xfrm>
            <a:off x="6833729" y="964145"/>
            <a:ext cx="66059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Mặt trời xuống núi ngủ</a:t>
            </a:r>
          </a:p>
          <a:p>
            <a:r>
              <a:rPr lang="en-US" sz="3600">
                <a:latin typeface="Times New Roman" panose="02020603050405020304" pitchFamily="18" charset="0"/>
                <a:cs typeface="Times New Roman" panose="02020603050405020304" pitchFamily="18" charset="0"/>
              </a:rPr>
              <a:t>Tre nâng vầng trăng lên</a:t>
            </a:r>
          </a:p>
          <a:p>
            <a:r>
              <a:rPr lang="en-US" sz="3600">
                <a:latin typeface="Times New Roman" panose="02020603050405020304" pitchFamily="18" charset="0"/>
                <a:cs typeface="Times New Roman" panose="02020603050405020304" pitchFamily="18" charset="0"/>
              </a:rPr>
              <a:t>Sao,sao treo đầy cành</a:t>
            </a:r>
          </a:p>
          <a:p>
            <a:r>
              <a:rPr lang="en-US" sz="3600">
                <a:latin typeface="Times New Roman" panose="02020603050405020304" pitchFamily="18" charset="0"/>
                <a:cs typeface="Times New Roman" panose="02020603050405020304" pitchFamily="18" charset="0"/>
              </a:rPr>
              <a:t>Suốt đêm dài thắp sáng.</a:t>
            </a:r>
          </a:p>
        </p:txBody>
      </p:sp>
      <p:sp>
        <p:nvSpPr>
          <p:cNvPr id="19" name="TextBox 18"/>
          <p:cNvSpPr txBox="1"/>
          <p:nvPr/>
        </p:nvSpPr>
        <p:spPr>
          <a:xfrm>
            <a:off x="6834027" y="3456849"/>
            <a:ext cx="5372688" cy="2306955"/>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Bỗng gà lên tiếng gáy </a:t>
            </a:r>
          </a:p>
          <a:p>
            <a:r>
              <a:rPr lang="en-US" sz="3600">
                <a:latin typeface="Times New Roman" panose="02020603050405020304" pitchFamily="18" charset="0"/>
                <a:cs typeface="Times New Roman" panose="02020603050405020304" pitchFamily="18" charset="0"/>
              </a:rPr>
              <a:t>Xôn </a:t>
            </a:r>
            <a:r>
              <a:rPr lang="vi-VN" altLang="en-US" sz="3600">
                <a:latin typeface="Times New Roman" panose="02020603050405020304" pitchFamily="18" charset="0"/>
                <a:cs typeface="Times New Roman" panose="02020603050405020304" pitchFamily="18" charset="0"/>
              </a:rPr>
              <a:t>x</a:t>
            </a:r>
            <a:r>
              <a:rPr lang="en-US" sz="3600">
                <a:latin typeface="Times New Roman" panose="02020603050405020304" pitchFamily="18" charset="0"/>
                <a:cs typeface="Times New Roman" panose="02020603050405020304" pitchFamily="18" charset="0"/>
              </a:rPr>
              <a:t>ao ngoài lũy tre</a:t>
            </a:r>
          </a:p>
          <a:p>
            <a:r>
              <a:rPr lang="en-US" sz="3600">
                <a:latin typeface="Times New Roman" panose="02020603050405020304" pitchFamily="18" charset="0"/>
                <a:cs typeface="Times New Roman" panose="02020603050405020304" pitchFamily="18" charset="0"/>
              </a:rPr>
              <a:t>Đêm ch</a:t>
            </a:r>
            <a:r>
              <a:rPr lang="vi-VN" altLang="en-US" sz="3600">
                <a:latin typeface="Times New Roman" panose="02020603050405020304" pitchFamily="18" charset="0"/>
                <a:cs typeface="Times New Roman" panose="02020603050405020304" pitchFamily="18" charset="0"/>
              </a:rPr>
              <a:t>uyển</a:t>
            </a:r>
            <a:r>
              <a:rPr lang="en-US" sz="3600">
                <a:latin typeface="Times New Roman" panose="02020603050405020304" pitchFamily="18" charset="0"/>
                <a:cs typeface="Times New Roman" panose="02020603050405020304" pitchFamily="18" charset="0"/>
              </a:rPr>
              <a:t> dần về sáng</a:t>
            </a:r>
          </a:p>
          <a:p>
            <a:r>
              <a:rPr lang="en-US" sz="3600">
                <a:latin typeface="Times New Roman" panose="02020603050405020304" pitchFamily="18" charset="0"/>
                <a:cs typeface="Times New Roman" panose="02020603050405020304" pitchFamily="18" charset="0"/>
              </a:rPr>
              <a:t>Mầm măng đợi nắng về.</a:t>
            </a:r>
          </a:p>
        </p:txBody>
      </p:sp>
      <p:pic>
        <p:nvPicPr>
          <p:cNvPr id="20"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5822" y="2999091"/>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2"/>
          <p:cNvSpPr txBox="1"/>
          <p:nvPr/>
        </p:nvSpPr>
        <p:spPr>
          <a:xfrm>
            <a:off x="7686675" y="5680710"/>
            <a:ext cx="3975735" cy="583565"/>
          </a:xfrm>
          <a:prstGeom prst="rect">
            <a:avLst/>
          </a:prstGeom>
          <a:noFill/>
        </p:spPr>
        <p:txBody>
          <a:bodyPr wrap="square" rtlCol="0">
            <a:spAutoFit/>
          </a:bodyPr>
          <a:lstStyle/>
          <a:p>
            <a:r>
              <a:rPr lang="vi-VN" altLang="en-US" sz="3200">
                <a:solidFill>
                  <a:schemeClr val="tx1"/>
                </a:solidFill>
                <a:latin typeface="Times New Roman" panose="02020603050405020304" pitchFamily="18" charset="0"/>
                <a:cs typeface="Times New Roman" panose="02020603050405020304" pitchFamily="18" charset="0"/>
              </a:rPr>
              <a:t>(Nguyễn Công Dương)</a:t>
            </a:r>
            <a:r>
              <a:rPr lang="en-US" sz="320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45" y="1993265"/>
            <a:ext cx="2244725" cy="2108835"/>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315731" y="2243748"/>
              <a:ext cx="1711988" cy="1753388"/>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5" name="Picture 4"/>
          <p:cNvPicPr>
            <a:picLocks noChangeAspect="1"/>
          </p:cNvPicPr>
          <p:nvPr/>
        </p:nvPicPr>
        <p:blipFill>
          <a:blip r:embed="rId7"/>
          <a:stretch>
            <a:fillRect/>
          </a:stretch>
        </p:blipFill>
        <p:spPr>
          <a:xfrm>
            <a:off x="11285220" y="0"/>
            <a:ext cx="906780" cy="848360"/>
          </a:xfrm>
          <a:prstGeom prst="rect">
            <a:avLst/>
          </a:prstGeom>
        </p:spPr>
      </p:pic>
      <p:grpSp>
        <p:nvGrpSpPr>
          <p:cNvPr id="23" name="Group 22"/>
          <p:cNvGrpSpPr/>
          <p:nvPr/>
        </p:nvGrpSpPr>
        <p:grpSpPr>
          <a:xfrm>
            <a:off x="3843020" y="1993265"/>
            <a:ext cx="6916420" cy="2702560"/>
            <a:chOff x="3815445" y="140918"/>
            <a:chExt cx="3822655" cy="2315191"/>
          </a:xfrm>
        </p:grpSpPr>
        <p:grpSp>
          <p:nvGrpSpPr>
            <p:cNvPr id="24" name="Group 23"/>
            <p:cNvGrpSpPr/>
            <p:nvPr/>
          </p:nvGrpSpPr>
          <p:grpSpPr>
            <a:xfrm>
              <a:off x="3815445" y="140918"/>
              <a:ext cx="3822655" cy="2315191"/>
              <a:chOff x="181619" y="1261924"/>
              <a:chExt cx="2109019" cy="2109019"/>
            </a:xfrm>
          </p:grpSpPr>
          <p:sp>
            <p:nvSpPr>
              <p:cNvPr id="29" name="Hexagon 28"/>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p:cNvSpPr txBox="1"/>
              <p:nvPr/>
            </p:nvSpPr>
            <p:spPr>
              <a:xfrm>
                <a:off x="331766" y="1490780"/>
                <a:ext cx="1808630" cy="160852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lang="en-US" sz="48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a:t>
                </a:r>
                <a:r>
                  <a:rPr kumimoji="0" lang="en-US" sz="4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ần thần</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130" rtl="0" eaLnBrk="1" fontAlgn="base" latinLnBrk="0" hangingPunct="1">
                  <a:lnSpc>
                    <a:spcPct val="100000"/>
                  </a:lnSpc>
                  <a:spcBef>
                    <a:spcPct val="0"/>
                  </a:spcBef>
                  <a:spcAft>
                    <a:spcPct val="0"/>
                  </a:spcAft>
                  <a:buClrTx/>
                  <a:buSzTx/>
                  <a:buFontTx/>
                  <a:buNone/>
                  <a:defRPr/>
                </a:pPr>
                <a:r>
                  <a:rPr lang="en-US" altLang="vi-VN" sz="400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chỉ tâm trạng nhớ thương, lưu luyến, nghĩ ngợi</a:t>
                </a:r>
                <a:endParaRPr kumimoji="0" lang="en-US" altLang="vi-VN" sz="40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26"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l="-2000" t="-7000" r="-2000" b="-7000"/>
          </a:stretch>
        </a:blipFill>
        <a:effectLst/>
      </p:bgPr>
    </p:bg>
    <p:spTree>
      <p:nvGrpSpPr>
        <p:cNvPr id="1" name=""/>
        <p:cNvGrpSpPr/>
        <p:nvPr/>
      </p:nvGrpSpPr>
      <p:grpSpPr>
        <a:xfrm>
          <a:off x="0" y="0"/>
          <a:ext cx="0" cy="0"/>
          <a:chOff x="0" y="0"/>
          <a:chExt cx="0" cy="0"/>
        </a:xfrm>
      </p:grpSpPr>
      <p:sp>
        <p:nvSpPr>
          <p:cNvPr id="17" name="Cloud 16"/>
          <p:cNvSpPr/>
          <p:nvPr/>
        </p:nvSpPr>
        <p:spPr>
          <a:xfrm rot="10800000" flipV="1">
            <a:off x="9559290" y="215265"/>
            <a:ext cx="2419985" cy="873760"/>
          </a:xfrm>
          <a:prstGeom prst="cloud">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a:t>
            </a:r>
            <a:r>
              <a:rPr kumimoji="0" lang="vi-V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 bài</a:t>
            </a:r>
          </a:p>
        </p:txBody>
      </p:sp>
      <p:sp>
        <p:nvSpPr>
          <p:cNvPr id="3" name="TextBox 2"/>
          <p:cNvSpPr txBox="1"/>
          <p:nvPr/>
        </p:nvSpPr>
        <p:spPr>
          <a:xfrm>
            <a:off x="4984115" y="320675"/>
            <a:ext cx="2224405" cy="829945"/>
          </a:xfrm>
          <a:prstGeom prst="rect">
            <a:avLst/>
          </a:prstGeom>
          <a:noFill/>
        </p:spPr>
        <p:txBody>
          <a:bodyPr wrap="square" rtlCol="0">
            <a:spAutoFit/>
          </a:bodyPr>
          <a:lstStyle/>
          <a:p>
            <a:r>
              <a:rPr lang="en-US" sz="4800" b="1">
                <a:solidFill>
                  <a:srgbClr val="0070C0"/>
                </a:solidFill>
                <a:latin typeface="Times New Roman" panose="02020603050405020304" pitchFamily="18" charset="0"/>
                <a:cs typeface="Times New Roman" panose="02020603050405020304" pitchFamily="18" charset="0"/>
              </a:rPr>
              <a:t>Lũy tre </a:t>
            </a:r>
          </a:p>
        </p:txBody>
      </p:sp>
      <p:sp>
        <p:nvSpPr>
          <p:cNvPr id="10" name="TextBox 9"/>
          <p:cNvSpPr txBox="1"/>
          <p:nvPr/>
        </p:nvSpPr>
        <p:spPr>
          <a:xfrm>
            <a:off x="972820" y="1089025"/>
            <a:ext cx="4850130" cy="2306955"/>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Mỗi sớm mai thức dậy </a:t>
            </a:r>
          </a:p>
          <a:p>
            <a:r>
              <a:rPr lang="en-US" sz="3600">
                <a:latin typeface="Times New Roman" panose="02020603050405020304" pitchFamily="18" charset="0"/>
                <a:cs typeface="Times New Roman" panose="02020603050405020304" pitchFamily="18" charset="0"/>
              </a:rPr>
              <a:t>Lũy tre xanh rì rào </a:t>
            </a:r>
          </a:p>
          <a:p>
            <a:r>
              <a:rPr lang="en-US" sz="3600">
                <a:latin typeface="Times New Roman" panose="02020603050405020304" pitchFamily="18" charset="0"/>
                <a:cs typeface="Times New Roman" panose="02020603050405020304" pitchFamily="18" charset="0"/>
              </a:rPr>
              <a:t>Ngọn tre cong gọng vó</a:t>
            </a:r>
          </a:p>
          <a:p>
            <a:r>
              <a:rPr lang="en-US" sz="3600">
                <a:latin typeface="Times New Roman" panose="02020603050405020304" pitchFamily="18" charset="0"/>
                <a:cs typeface="Times New Roman" panose="02020603050405020304" pitchFamily="18" charset="0"/>
              </a:rPr>
              <a:t>Kéo mặt trời lên cao.</a:t>
            </a:r>
          </a:p>
        </p:txBody>
      </p:sp>
      <p:sp>
        <p:nvSpPr>
          <p:cNvPr id="12" name="TextBox 11"/>
          <p:cNvSpPr txBox="1"/>
          <p:nvPr/>
        </p:nvSpPr>
        <p:spPr>
          <a:xfrm>
            <a:off x="972689" y="3579833"/>
            <a:ext cx="52343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Những trưa đồng đầy nắng</a:t>
            </a:r>
          </a:p>
          <a:p>
            <a:r>
              <a:rPr lang="en-US" sz="3600">
                <a:latin typeface="Times New Roman" panose="02020603050405020304" pitchFamily="18" charset="0"/>
                <a:cs typeface="Times New Roman" panose="02020603050405020304" pitchFamily="18" charset="0"/>
              </a:rPr>
              <a:t>Trâu nằm nhai bóng râm</a:t>
            </a:r>
          </a:p>
          <a:p>
            <a:r>
              <a:rPr lang="en-US" sz="3600">
                <a:latin typeface="Times New Roman" panose="02020603050405020304" pitchFamily="18" charset="0"/>
                <a:cs typeface="Times New Roman" panose="02020603050405020304" pitchFamily="18" charset="0"/>
              </a:rPr>
              <a:t>Tre bần thần nhớ gió</a:t>
            </a:r>
          </a:p>
          <a:p>
            <a:r>
              <a:rPr lang="en-US" sz="3600">
                <a:latin typeface="Times New Roman" panose="02020603050405020304" pitchFamily="18" charset="0"/>
                <a:cs typeface="Times New Roman" panose="02020603050405020304" pitchFamily="18" charset="0"/>
              </a:rPr>
              <a:t>Chợt về đầy tiếng chim.</a:t>
            </a:r>
          </a:p>
        </p:txBody>
      </p:sp>
      <p:sp>
        <p:nvSpPr>
          <p:cNvPr id="13" name="TextBox 12"/>
          <p:cNvSpPr txBox="1"/>
          <p:nvPr/>
        </p:nvSpPr>
        <p:spPr>
          <a:xfrm>
            <a:off x="6495415" y="1089025"/>
            <a:ext cx="5098415" cy="2306955"/>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Mặt trời xuống núi ngủ</a:t>
            </a:r>
          </a:p>
          <a:p>
            <a:r>
              <a:rPr lang="en-US" sz="3600">
                <a:latin typeface="Times New Roman" panose="02020603050405020304" pitchFamily="18" charset="0"/>
                <a:cs typeface="Times New Roman" panose="02020603050405020304" pitchFamily="18" charset="0"/>
              </a:rPr>
              <a:t>Tre nâng vầng trăng lên</a:t>
            </a:r>
          </a:p>
          <a:p>
            <a:r>
              <a:rPr lang="en-US" sz="3600">
                <a:latin typeface="Times New Roman" panose="02020603050405020304" pitchFamily="18" charset="0"/>
                <a:cs typeface="Times New Roman" panose="02020603050405020304" pitchFamily="18" charset="0"/>
              </a:rPr>
              <a:t>Sao,sao treo đầy cành</a:t>
            </a:r>
          </a:p>
          <a:p>
            <a:r>
              <a:rPr lang="en-US" sz="3600">
                <a:latin typeface="Times New Roman" panose="02020603050405020304" pitchFamily="18" charset="0"/>
                <a:cs typeface="Times New Roman" panose="02020603050405020304" pitchFamily="18" charset="0"/>
              </a:rPr>
              <a:t>Suốt đêm dài thắp sáng.</a:t>
            </a:r>
          </a:p>
        </p:txBody>
      </p:sp>
      <p:sp>
        <p:nvSpPr>
          <p:cNvPr id="15" name="TextBox 14"/>
          <p:cNvSpPr txBox="1"/>
          <p:nvPr/>
        </p:nvSpPr>
        <p:spPr>
          <a:xfrm>
            <a:off x="6495649" y="3580408"/>
            <a:ext cx="5372688" cy="2306955"/>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Bỗng gà lên tiếng gáy </a:t>
            </a:r>
          </a:p>
          <a:p>
            <a:r>
              <a:rPr lang="en-US" sz="3600">
                <a:latin typeface="Times New Roman" panose="02020603050405020304" pitchFamily="18" charset="0"/>
                <a:cs typeface="Times New Roman" panose="02020603050405020304" pitchFamily="18" charset="0"/>
              </a:rPr>
              <a:t>Xôn </a:t>
            </a:r>
            <a:r>
              <a:rPr lang="vi-VN" altLang="en-US" sz="3600">
                <a:latin typeface="Times New Roman" panose="02020603050405020304" pitchFamily="18" charset="0"/>
                <a:cs typeface="Times New Roman" panose="02020603050405020304" pitchFamily="18" charset="0"/>
              </a:rPr>
              <a:t>x</a:t>
            </a:r>
            <a:r>
              <a:rPr lang="en-US" sz="3600">
                <a:latin typeface="Times New Roman" panose="02020603050405020304" pitchFamily="18" charset="0"/>
                <a:cs typeface="Times New Roman" panose="02020603050405020304" pitchFamily="18" charset="0"/>
              </a:rPr>
              <a:t>ao ngoài lũy tre</a:t>
            </a:r>
          </a:p>
          <a:p>
            <a:r>
              <a:rPr lang="en-US" sz="3600">
                <a:latin typeface="Times New Roman" panose="02020603050405020304" pitchFamily="18" charset="0"/>
                <a:cs typeface="Times New Roman" panose="02020603050405020304" pitchFamily="18" charset="0"/>
              </a:rPr>
              <a:t>Đêm ch</a:t>
            </a:r>
            <a:r>
              <a:rPr lang="vi-VN" altLang="en-US" sz="3600">
                <a:latin typeface="Times New Roman" panose="02020603050405020304" pitchFamily="18" charset="0"/>
                <a:cs typeface="Times New Roman" panose="02020603050405020304" pitchFamily="18" charset="0"/>
              </a:rPr>
              <a:t>uyển</a:t>
            </a:r>
            <a:r>
              <a:rPr lang="en-US" sz="3600">
                <a:latin typeface="Times New Roman" panose="02020603050405020304" pitchFamily="18" charset="0"/>
                <a:cs typeface="Times New Roman" panose="02020603050405020304" pitchFamily="18" charset="0"/>
              </a:rPr>
              <a:t> dần về sáng</a:t>
            </a:r>
          </a:p>
          <a:p>
            <a:r>
              <a:rPr lang="en-US" sz="3600">
                <a:latin typeface="Times New Roman" panose="02020603050405020304" pitchFamily="18" charset="0"/>
                <a:cs typeface="Times New Roman" panose="02020603050405020304" pitchFamily="18" charset="0"/>
              </a:rPr>
              <a:t>Mầm măng đợi nắng về.</a:t>
            </a:r>
          </a:p>
        </p:txBody>
      </p:sp>
      <p:sp>
        <p:nvSpPr>
          <p:cNvPr id="2" name="TextBox 2"/>
          <p:cNvSpPr txBox="1"/>
          <p:nvPr/>
        </p:nvSpPr>
        <p:spPr>
          <a:xfrm>
            <a:off x="7480300" y="5765800"/>
            <a:ext cx="3975735" cy="583565"/>
          </a:xfrm>
          <a:prstGeom prst="rect">
            <a:avLst/>
          </a:prstGeom>
          <a:noFill/>
        </p:spPr>
        <p:txBody>
          <a:bodyPr wrap="square" rtlCol="0">
            <a:spAutoFit/>
          </a:bodyPr>
          <a:lstStyle/>
          <a:p>
            <a:r>
              <a:rPr lang="vi-VN" altLang="en-US" sz="3200">
                <a:solidFill>
                  <a:schemeClr val="tx1"/>
                </a:solidFill>
                <a:latin typeface="Times New Roman" panose="02020603050405020304" pitchFamily="18" charset="0"/>
                <a:cs typeface="Times New Roman" panose="02020603050405020304" pitchFamily="18" charset="0"/>
              </a:rPr>
              <a:t>(Nguyễn Công Dương)</a:t>
            </a:r>
            <a:r>
              <a:rPr lang="en-US" sz="320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1000" t="-3000" r="-1000" b="-10000"/>
          </a:stretch>
        </a:blipFill>
        <a:effectLst/>
      </p:bgPr>
    </p:bg>
    <p:spTree>
      <p:nvGrpSpPr>
        <p:cNvPr id="1" name=""/>
        <p:cNvGrpSpPr/>
        <p:nvPr/>
      </p:nvGrpSpPr>
      <p:grpSpPr>
        <a:xfrm>
          <a:off x="0" y="0"/>
          <a:ext cx="0" cy="0"/>
          <a:chOff x="0" y="0"/>
          <a:chExt cx="0" cy="0"/>
        </a:xfrm>
      </p:grpSpPr>
      <p:sp>
        <p:nvSpPr>
          <p:cNvPr id="3" name="TextBox 2"/>
          <p:cNvSpPr txBox="1"/>
          <p:nvPr/>
        </p:nvSpPr>
        <p:spPr>
          <a:xfrm>
            <a:off x="1152525" y="2174875"/>
            <a:ext cx="9887585" cy="18611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1500" b="1" u="none" strike="noStrike" kern="1200" cap="none" spc="0" normalizeH="0" baseline="0" noProof="0" dirty="0" err="1">
                <a:ln w="0"/>
                <a:gradFill>
                  <a:gsLst>
                    <a:gs pos="0">
                      <a:srgbClr val="012D86"/>
                    </a:gs>
                    <a:gs pos="100000">
                      <a:srgbClr val="0E2557"/>
                    </a:gs>
                  </a:gsLst>
                  <a:lin scaled="0"/>
                </a:gra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sym typeface="+mn-ea"/>
              </a:rPr>
              <a:t>Trả lời câu hỏi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163457"/>
            <a:ext cx="1952359" cy="646331"/>
          </a:xfrm>
          <a:prstGeom prst="rect">
            <a:avLst/>
          </a:prstGeom>
          <a:noFill/>
        </p:spPr>
        <p:txBody>
          <a:bodyPr wrap="square" rtlCol="0">
            <a:spAutoFit/>
          </a:bodyPr>
          <a:lstStyle/>
          <a:p>
            <a:r>
              <a:rPr lang="en-US" sz="3600" b="1">
                <a:solidFill>
                  <a:srgbClr val="0070C0"/>
                </a:solidFill>
                <a:latin typeface="Times New Roman" panose="02020603050405020304" pitchFamily="18" charset="0"/>
                <a:cs typeface="Times New Roman" panose="02020603050405020304" pitchFamily="18" charset="0"/>
              </a:rPr>
              <a:t>Lũy tre </a:t>
            </a:r>
          </a:p>
        </p:txBody>
      </p:sp>
      <p:sp>
        <p:nvSpPr>
          <p:cNvPr id="9" name="TextBox 8"/>
          <p:cNvSpPr txBox="1"/>
          <p:nvPr/>
        </p:nvSpPr>
        <p:spPr>
          <a:xfrm>
            <a:off x="794441" y="869710"/>
            <a:ext cx="4985442" cy="2062103"/>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Mỗi sớm mai thức dậy </a:t>
            </a:r>
          </a:p>
          <a:p>
            <a:r>
              <a:rPr lang="en-US" sz="3200">
                <a:solidFill>
                  <a:prstClr val="black"/>
                </a:solidFill>
                <a:latin typeface="Times New Roman" panose="02020603050405020304" pitchFamily="18" charset="0"/>
                <a:cs typeface="Times New Roman" panose="02020603050405020304" pitchFamily="18" charset="0"/>
              </a:rPr>
              <a:t>Lũy tre xanh rì rào </a:t>
            </a:r>
          </a:p>
          <a:p>
            <a:r>
              <a:rPr lang="en-US" sz="3200">
                <a:solidFill>
                  <a:prstClr val="black"/>
                </a:solidFill>
                <a:latin typeface="Times New Roman" panose="02020603050405020304" pitchFamily="18" charset="0"/>
                <a:cs typeface="Times New Roman" panose="02020603050405020304" pitchFamily="18" charset="0"/>
              </a:rPr>
              <a:t>Ngọn tre cong gọng vó</a:t>
            </a:r>
          </a:p>
          <a:p>
            <a:r>
              <a:rPr lang="en-US" sz="3200">
                <a:solidFill>
                  <a:prstClr val="black"/>
                </a:solidFill>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1072571" y="3174768"/>
            <a:ext cx="5234324" cy="2062103"/>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Những trưa đồng đầy nắng</a:t>
            </a:r>
          </a:p>
          <a:p>
            <a:r>
              <a:rPr lang="en-US" sz="3200">
                <a:solidFill>
                  <a:prstClr val="black"/>
                </a:solidFill>
                <a:latin typeface="Times New Roman" panose="02020603050405020304" pitchFamily="18" charset="0"/>
                <a:cs typeface="Times New Roman" panose="02020603050405020304" pitchFamily="18" charset="0"/>
              </a:rPr>
              <a:t>Trâu nằm nhai bóng râm</a:t>
            </a:r>
          </a:p>
          <a:p>
            <a:r>
              <a:rPr lang="en-US" sz="3200">
                <a:solidFill>
                  <a:prstClr val="black"/>
                </a:solidFill>
                <a:latin typeface="Times New Roman" panose="02020603050405020304" pitchFamily="18" charset="0"/>
                <a:cs typeface="Times New Roman" panose="02020603050405020304" pitchFamily="18" charset="0"/>
              </a:rPr>
              <a:t>Tre bần thần nhớ gió</a:t>
            </a:r>
          </a:p>
          <a:p>
            <a:r>
              <a:rPr lang="en-US" sz="3200">
                <a:solidFill>
                  <a:prstClr val="black"/>
                </a:solidFill>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306820" y="870585"/>
            <a:ext cx="5161280" cy="2061210"/>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Mặt trời xuống núi ngủ</a:t>
            </a:r>
          </a:p>
          <a:p>
            <a:r>
              <a:rPr lang="en-US" sz="3200">
                <a:solidFill>
                  <a:prstClr val="black"/>
                </a:solidFill>
                <a:latin typeface="Times New Roman" panose="02020603050405020304" pitchFamily="18" charset="0"/>
                <a:cs typeface="Times New Roman" panose="02020603050405020304" pitchFamily="18" charset="0"/>
              </a:rPr>
              <a:t>Tre nâng vầng trăng lên</a:t>
            </a:r>
          </a:p>
          <a:p>
            <a:r>
              <a:rPr lang="en-US" sz="3200">
                <a:solidFill>
                  <a:prstClr val="black"/>
                </a:solidFill>
                <a:latin typeface="Times New Roman" panose="02020603050405020304" pitchFamily="18" charset="0"/>
                <a:cs typeface="Times New Roman" panose="02020603050405020304" pitchFamily="18" charset="0"/>
              </a:rPr>
              <a:t>Sao,sao treo đầy cành</a:t>
            </a:r>
          </a:p>
          <a:p>
            <a:r>
              <a:rPr lang="en-US" sz="3200">
                <a:solidFill>
                  <a:prstClr val="black"/>
                </a:solidFill>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402378" y="3200795"/>
            <a:ext cx="5372688" cy="2061210"/>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Bỗng gà lên tiếng gáy </a:t>
            </a:r>
          </a:p>
          <a:p>
            <a:r>
              <a:rPr lang="en-US" sz="3200">
                <a:solidFill>
                  <a:prstClr val="black"/>
                </a:solidFill>
                <a:latin typeface="Times New Roman" panose="02020603050405020304" pitchFamily="18" charset="0"/>
                <a:cs typeface="Times New Roman" panose="02020603050405020304" pitchFamily="18" charset="0"/>
              </a:rPr>
              <a:t>Xôn </a:t>
            </a:r>
            <a:r>
              <a:rPr lang="vi-VN" altLang="en-US" sz="3200">
                <a:solidFill>
                  <a:prstClr val="black"/>
                </a:solidFill>
                <a:latin typeface="Times New Roman" panose="02020603050405020304" pitchFamily="18" charset="0"/>
                <a:cs typeface="Times New Roman" panose="02020603050405020304" pitchFamily="18" charset="0"/>
              </a:rPr>
              <a:t>x</a:t>
            </a:r>
            <a:r>
              <a:rPr lang="en-US" sz="3200">
                <a:solidFill>
                  <a:prstClr val="black"/>
                </a:solidFill>
                <a:latin typeface="Times New Roman" panose="02020603050405020304" pitchFamily="18" charset="0"/>
                <a:cs typeface="Times New Roman" panose="02020603050405020304" pitchFamily="18" charset="0"/>
              </a:rPr>
              <a:t>ao ngoài lũy tre</a:t>
            </a:r>
          </a:p>
          <a:p>
            <a:r>
              <a:rPr lang="en-US" sz="3200">
                <a:solidFill>
                  <a:prstClr val="black"/>
                </a:solidFill>
                <a:latin typeface="Times New Roman" panose="02020603050405020304" pitchFamily="18" charset="0"/>
                <a:cs typeface="Times New Roman" panose="02020603050405020304" pitchFamily="18" charset="0"/>
              </a:rPr>
              <a:t>Đêm ch</a:t>
            </a:r>
            <a:r>
              <a:rPr lang="vi-VN" altLang="en-US" sz="3200">
                <a:solidFill>
                  <a:prstClr val="black"/>
                </a:solidFill>
                <a:latin typeface="Times New Roman" panose="02020603050405020304" pitchFamily="18" charset="0"/>
                <a:cs typeface="Times New Roman" panose="02020603050405020304" pitchFamily="18" charset="0"/>
              </a:rPr>
              <a:t>uyển</a:t>
            </a:r>
            <a:r>
              <a:rPr lang="en-US" sz="3200">
                <a:solidFill>
                  <a:prstClr val="black"/>
                </a:solidFill>
                <a:latin typeface="Times New Roman" panose="02020603050405020304" pitchFamily="18" charset="0"/>
                <a:cs typeface="Times New Roman" panose="02020603050405020304" pitchFamily="18" charset="0"/>
              </a:rPr>
              <a:t> dần về sáng</a:t>
            </a:r>
          </a:p>
          <a:p>
            <a:r>
              <a:rPr lang="en-US" sz="3200">
                <a:solidFill>
                  <a:prstClr val="black"/>
                </a:solidFill>
                <a:latin typeface="Times New Roman" panose="02020603050405020304" pitchFamily="18" charset="0"/>
                <a:cs typeface="Times New Roman" panose="02020603050405020304" pitchFamily="18" charset="0"/>
              </a:rPr>
              <a:t>Mầm măng đợi nắng về.</a:t>
            </a:r>
          </a:p>
        </p:txBody>
      </p:sp>
      <p:sp>
        <p:nvSpPr>
          <p:cNvPr id="11" name="TextBox 10"/>
          <p:cNvSpPr txBox="1"/>
          <p:nvPr/>
        </p:nvSpPr>
        <p:spPr>
          <a:xfrm>
            <a:off x="416560" y="5531485"/>
            <a:ext cx="11358245" cy="1198880"/>
          </a:xfrm>
          <a:prstGeom prst="rect">
            <a:avLst/>
          </a:prstGeom>
          <a:solidFill>
            <a:schemeClr val="accent4">
              <a:lumMod val="20000"/>
              <a:lumOff val="80000"/>
            </a:schemeClr>
          </a:solidFill>
          <a:ln>
            <a:solidFill>
              <a:schemeClr val="accent5"/>
            </a:solidFill>
          </a:ln>
        </p:spPr>
        <p:txBody>
          <a:bodyPr wrap="square" rtlCol="0">
            <a:spAutoFit/>
          </a:bodyPr>
          <a:lstStyle/>
          <a:p>
            <a:pPr marR="0" lvl="0" algn="just" defTabSz="913130" rtl="0" eaLnBrk="1" fontAlgn="base" latinLnBrk="0" hangingPunct="1">
              <a:lnSpc>
                <a:spcPct val="100000"/>
              </a:lnSpc>
              <a:spcBef>
                <a:spcPct val="0"/>
              </a:spcBef>
              <a:spcAft>
                <a:spcPct val="0"/>
              </a:spcAft>
              <a:buClrTx/>
              <a:buSzTx/>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1.Tìm</a:t>
            </a:r>
            <a:r>
              <a:rPr kumimoji="0" lang="en-US" sz="3600" b="1" i="0"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những câu thơ miêu tả cây tre vào lúc mặt trời mọc?</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914400" y="1900761"/>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1294" y="2402785"/>
            <a:ext cx="3617259"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7195" y="5531485"/>
            <a:ext cx="11463020" cy="1198880"/>
          </a:xfrm>
          <a:prstGeom prst="rect">
            <a:avLst/>
          </a:prstGeom>
          <a:solidFill>
            <a:schemeClr val="accent2">
              <a:lumMod val="20000"/>
              <a:lumOff val="80000"/>
            </a:schemeClr>
          </a:solidFill>
          <a:ln>
            <a:solidFill>
              <a:schemeClr val="accent5"/>
            </a:solidFill>
          </a:ln>
        </p:spPr>
        <p:txBody>
          <a:bodyPr wrap="square" rtlCol="0">
            <a:spAutoFit/>
          </a:bodyPr>
          <a:lstStyle/>
          <a:p>
            <a:pPr marR="0" lvl="0" algn="just" defTabSz="913130" rtl="0" eaLnBrk="1" fontAlgn="base" latinLnBrk="0" hangingPunct="1">
              <a:lnSpc>
                <a:spcPct val="100000"/>
              </a:lnSpc>
              <a:spcBef>
                <a:spcPct val="0"/>
              </a:spcBef>
              <a:spcAft>
                <a:spcPct val="0"/>
              </a:spcAft>
              <a:buClrTx/>
              <a:buSzTx/>
              <a:defRPr/>
            </a:pPr>
            <a:r>
              <a:rPr lang="en-US" sz="36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2. Câu thơ nào ở khổ thơ thứ hai cho thấy tre cũng như người </a:t>
            </a:r>
            <a:r>
              <a:rPr kumimoji="0" lang="en-US" sz="3600" b="1" i="0"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p:cNvSpPr txBox="1"/>
          <p:nvPr/>
        </p:nvSpPr>
        <p:spPr>
          <a:xfrm>
            <a:off x="416560" y="5531485"/>
            <a:ext cx="11463655" cy="1198880"/>
          </a:xfrm>
          <a:prstGeom prst="rect">
            <a:avLst/>
          </a:prstGeom>
          <a:solidFill>
            <a:schemeClr val="accent6">
              <a:lumMod val="20000"/>
              <a:lumOff val="80000"/>
            </a:schemeClr>
          </a:solidFill>
          <a:ln>
            <a:solidFill>
              <a:schemeClr val="accent2">
                <a:lumMod val="60000"/>
                <a:lumOff val="40000"/>
              </a:schemeClr>
            </a:solidFill>
          </a:ln>
        </p:spPr>
        <p:txBody>
          <a:bodyPr wrap="square" rtlCol="0">
            <a:spAutoFit/>
          </a:bodyPr>
          <a:lstStyle/>
          <a:p>
            <a:pPr marR="0" lvl="0" algn="just" defTabSz="913130" rtl="0" eaLnBrk="1" fontAlgn="base" latinLnBrk="0" hangingPunct="1">
              <a:lnSpc>
                <a:spcPct val="100000"/>
              </a:lnSpc>
              <a:spcBef>
                <a:spcPct val="0"/>
              </a:spcBef>
              <a:spcAft>
                <a:spcPct val="0"/>
              </a:spcAft>
              <a:buClrTx/>
              <a:buSzTx/>
              <a:defRPr/>
            </a:pPr>
            <a:r>
              <a:rPr lang="en-US" sz="36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3.Ở khổ thơ thứ ba, hình ảnh lũy tre được miêu tả những lúc nào</a:t>
            </a:r>
            <a:r>
              <a:rPr kumimoji="0" lang="en-US" sz="3600" b="1" i="0"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p:cNvSpPr txBox="1"/>
          <p:nvPr/>
        </p:nvSpPr>
        <p:spPr>
          <a:xfrm>
            <a:off x="417195" y="5548630"/>
            <a:ext cx="11463020" cy="1198880"/>
          </a:xfrm>
          <a:prstGeom prst="rect">
            <a:avLst/>
          </a:prstGeom>
          <a:solidFill>
            <a:schemeClr val="accent6">
              <a:lumMod val="20000"/>
              <a:lumOff val="80000"/>
            </a:schemeClr>
          </a:solidFill>
          <a:ln>
            <a:solidFill>
              <a:schemeClr val="accent2">
                <a:lumMod val="60000"/>
                <a:lumOff val="40000"/>
              </a:schemeClr>
            </a:solidFill>
          </a:ln>
        </p:spPr>
        <p:txBody>
          <a:bodyPr wrap="square" rtlCol="0">
            <a:spAutoFit/>
          </a:bodyPr>
          <a:lstStyle/>
          <a:p>
            <a:pPr marR="0" lvl="0" algn="just" defTabSz="913130" rtl="0" eaLnBrk="1" fontAlgn="base" latinLnBrk="0" hangingPunct="1">
              <a:lnSpc>
                <a:spcPct val="100000"/>
              </a:lnSpc>
              <a:spcBef>
                <a:spcPct val="0"/>
              </a:spcBef>
              <a:spcAft>
                <a:spcPct val="0"/>
              </a:spcAft>
              <a:buClrTx/>
              <a:buSzTx/>
              <a:defRPr/>
            </a:pPr>
            <a:r>
              <a:rPr lang="vi-VN" altLang="en-US" sz="36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--&gt; </a:t>
            </a:r>
            <a:r>
              <a:rPr lang="en-US" sz="36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khổ thơ thứ ba, hình ảnh lũy tre được miêu tả vào lúc </a:t>
            </a:r>
            <a:r>
              <a:rPr lang="vi-VN" altLang="en-US" sz="36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chiều </a:t>
            </a:r>
            <a:r>
              <a:rPr lang="en-US" sz="36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tối </a:t>
            </a:r>
            <a:r>
              <a:rPr lang="vi-VN" altLang="en-US" sz="36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 đêm.</a:t>
            </a:r>
          </a:p>
        </p:txBody>
      </p:sp>
      <p:cxnSp>
        <p:nvCxnSpPr>
          <p:cNvPr id="21" name="Straight Connector 20"/>
          <p:cNvCxnSpPr/>
          <p:nvPr/>
        </p:nvCxnSpPr>
        <p:spPr>
          <a:xfrm>
            <a:off x="914400" y="4687616"/>
            <a:ext cx="3348111"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17195" y="5808345"/>
            <a:ext cx="10384155" cy="645160"/>
          </a:xfrm>
          <a:prstGeom prst="rect">
            <a:avLst/>
          </a:prstGeom>
          <a:solidFill>
            <a:schemeClr val="accent5">
              <a:lumMod val="20000"/>
              <a:lumOff val="80000"/>
            </a:schemeClr>
          </a:solidFill>
          <a:ln>
            <a:solidFill>
              <a:schemeClr val="accent3">
                <a:lumMod val="60000"/>
                <a:lumOff val="40000"/>
              </a:schemeClr>
            </a:solidFill>
          </a:ln>
        </p:spPr>
        <p:txBody>
          <a:bodyPr wrap="square" rtlCol="0">
            <a:spAutoFit/>
          </a:bodyPr>
          <a:lstStyle/>
          <a:p>
            <a:pPr marR="0" lvl="0" algn="just" defTabSz="913130" rtl="0" eaLnBrk="1" fontAlgn="base" latinLnBrk="0" hangingPunct="1">
              <a:lnSpc>
                <a:spcPct val="100000"/>
              </a:lnSpc>
              <a:spcBef>
                <a:spcPct val="0"/>
              </a:spcBef>
              <a:spcAft>
                <a:spcPct val="0"/>
              </a:spcAft>
              <a:buClrTx/>
              <a:buSzTx/>
              <a:defRPr/>
            </a:pPr>
            <a:r>
              <a:rPr lang="en-US" sz="36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4. Em thích hình ảnh nào nhất trong bài thơ?</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additive="base">
                                        <p:cTn id="66" dur="500" fill="hold"/>
                                        <p:tgtEl>
                                          <p:spTgt spid="19"/>
                                        </p:tgtEl>
                                        <p:attrNameLst>
                                          <p:attrName>ppt_x</p:attrName>
                                        </p:attrNameLst>
                                      </p:cBhvr>
                                      <p:tavLst>
                                        <p:tav tm="0">
                                          <p:val>
                                            <p:strVal val="#ppt_x"/>
                                          </p:val>
                                        </p:tav>
                                        <p:tav tm="100000">
                                          <p:val>
                                            <p:strVal val="#ppt_x"/>
                                          </p:val>
                                        </p:tav>
                                      </p:tavLst>
                                    </p:anim>
                                    <p:anim calcmode="lin" valueType="num">
                                      <p:cBhvr additive="base">
                                        <p:cTn id="6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additive="base">
                                        <p:cTn id="88" dur="500" fill="hold"/>
                                        <p:tgtEl>
                                          <p:spTgt spid="22"/>
                                        </p:tgtEl>
                                        <p:attrNameLst>
                                          <p:attrName>ppt_x</p:attrName>
                                        </p:attrNameLst>
                                      </p:cBhvr>
                                      <p:tavLst>
                                        <p:tav tm="0">
                                          <p:val>
                                            <p:strVal val="#ppt_x"/>
                                          </p:val>
                                        </p:tav>
                                        <p:tav tm="100000">
                                          <p:val>
                                            <p:strVal val="#ppt_x"/>
                                          </p:val>
                                        </p:tav>
                                      </p:tavLst>
                                    </p:anim>
                                    <p:anim calcmode="lin" valueType="num">
                                      <p:cBhvr additive="base">
                                        <p:cTn id="8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1" grpId="0" bldLvl="0" animBg="1"/>
      <p:bldP spid="11" grpId="1" bldLvl="0" animBg="1"/>
      <p:bldP spid="16" grpId="0" bldLvl="0" animBg="1"/>
      <p:bldP spid="16" grpId="1" bldLvl="0" animBg="1"/>
      <p:bldP spid="19" grpId="0" bldLvl="0" animBg="1"/>
      <p:bldP spid="19" grpId="1" bldLvl="0" animBg="1"/>
      <p:bldP spid="20" grpId="0" bldLvl="0" animBg="1"/>
      <p:bldP spid="20" grpId="1" bldLvl="0" animBg="1"/>
      <p:bldP spid="22" grpId="0" bldLvl="0" animBg="1"/>
      <p:bldP spid="22"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l="-3000" t="-7000" r="-3000" b="-5000"/>
          </a:stretch>
        </a:blipFill>
        <a:effectLst/>
      </p:bgPr>
    </p:bg>
    <p:spTree>
      <p:nvGrpSpPr>
        <p:cNvPr id="1" name=""/>
        <p:cNvGrpSpPr/>
        <p:nvPr/>
      </p:nvGrpSpPr>
      <p:grpSpPr>
        <a:xfrm>
          <a:off x="0" y="0"/>
          <a:ext cx="0" cy="0"/>
          <a:chOff x="0" y="0"/>
          <a:chExt cx="0" cy="0"/>
        </a:xfrm>
      </p:grpSpPr>
      <p:sp>
        <p:nvSpPr>
          <p:cNvPr id="8" name="TextBox 7"/>
          <p:cNvSpPr txBox="1"/>
          <p:nvPr/>
        </p:nvSpPr>
        <p:spPr>
          <a:xfrm>
            <a:off x="4810760" y="348615"/>
            <a:ext cx="2570480" cy="829945"/>
          </a:xfrm>
          <a:prstGeom prst="rect">
            <a:avLst/>
          </a:prstGeom>
          <a:noFill/>
        </p:spPr>
        <p:txBody>
          <a:bodyPr wrap="square" rtlCol="0">
            <a:spAutoFit/>
          </a:bodyPr>
          <a:lstStyle/>
          <a:p>
            <a:r>
              <a:rPr lang="en-US" sz="4800" b="1">
                <a:solidFill>
                  <a:srgbClr val="0070C0"/>
                </a:solidFill>
                <a:latin typeface="Times New Roman" panose="02020603050405020304" pitchFamily="18" charset="0"/>
                <a:cs typeface="Times New Roman" panose="02020603050405020304" pitchFamily="18" charset="0"/>
              </a:rPr>
              <a:t>Lũy tre </a:t>
            </a:r>
          </a:p>
        </p:txBody>
      </p:sp>
      <p:sp>
        <p:nvSpPr>
          <p:cNvPr id="9" name="TextBox 8"/>
          <p:cNvSpPr txBox="1"/>
          <p:nvPr/>
        </p:nvSpPr>
        <p:spPr>
          <a:xfrm>
            <a:off x="794441" y="1093721"/>
            <a:ext cx="4985442"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Mỗi sớm mai thức dậy </a:t>
            </a:r>
          </a:p>
          <a:p>
            <a:r>
              <a:rPr lang="en-US" sz="3600">
                <a:latin typeface="Times New Roman" panose="02020603050405020304" pitchFamily="18" charset="0"/>
                <a:cs typeface="Times New Roman" panose="02020603050405020304" pitchFamily="18" charset="0"/>
              </a:rPr>
              <a:t>Lũy tre xanh rì rào </a:t>
            </a:r>
          </a:p>
          <a:p>
            <a:r>
              <a:rPr lang="en-US" sz="3600">
                <a:latin typeface="Times New Roman" panose="02020603050405020304" pitchFamily="18" charset="0"/>
                <a:cs typeface="Times New Roman" panose="02020603050405020304" pitchFamily="18" charset="0"/>
              </a:rPr>
              <a:t>Ngọn tre cong gọng vó</a:t>
            </a:r>
          </a:p>
          <a:p>
            <a:r>
              <a:rPr lang="en-US" sz="360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669981" y="3573702"/>
            <a:ext cx="52343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Những trưa đồng đầy nắng</a:t>
            </a:r>
          </a:p>
          <a:p>
            <a:r>
              <a:rPr lang="en-US" sz="3600">
                <a:latin typeface="Times New Roman" panose="02020603050405020304" pitchFamily="18" charset="0"/>
                <a:cs typeface="Times New Roman" panose="02020603050405020304" pitchFamily="18" charset="0"/>
              </a:rPr>
              <a:t>Trâu nằm nhai bóng râm</a:t>
            </a:r>
          </a:p>
          <a:p>
            <a:r>
              <a:rPr lang="en-US" sz="3600">
                <a:latin typeface="Times New Roman" panose="02020603050405020304" pitchFamily="18" charset="0"/>
                <a:cs typeface="Times New Roman" panose="02020603050405020304" pitchFamily="18" charset="0"/>
              </a:rPr>
              <a:t>Tre bần thần nhớ gió</a:t>
            </a:r>
          </a:p>
          <a:p>
            <a:r>
              <a:rPr lang="en-US" sz="360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400165" y="1093470"/>
            <a:ext cx="5791835" cy="2306955"/>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Mặt trời xuống núi ngủ</a:t>
            </a:r>
          </a:p>
          <a:p>
            <a:r>
              <a:rPr lang="en-US" sz="3600">
                <a:latin typeface="Times New Roman" panose="02020603050405020304" pitchFamily="18" charset="0"/>
                <a:cs typeface="Times New Roman" panose="02020603050405020304" pitchFamily="18" charset="0"/>
              </a:rPr>
              <a:t>Tre nâng vầng trăng lên</a:t>
            </a:r>
          </a:p>
          <a:p>
            <a:r>
              <a:rPr lang="en-US" sz="3600">
                <a:latin typeface="Times New Roman" panose="02020603050405020304" pitchFamily="18" charset="0"/>
                <a:cs typeface="Times New Roman" panose="02020603050405020304" pitchFamily="18" charset="0"/>
              </a:rPr>
              <a:t>Sao,sao treo đầy cành</a:t>
            </a:r>
          </a:p>
          <a:p>
            <a:r>
              <a:rPr lang="en-US" sz="360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400473" y="3574031"/>
            <a:ext cx="5372688"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Bỗng gà lên tiếng gáy </a:t>
            </a:r>
          </a:p>
          <a:p>
            <a:r>
              <a:rPr lang="en-US" sz="3600">
                <a:latin typeface="Times New Roman" panose="02020603050405020304" pitchFamily="18" charset="0"/>
                <a:cs typeface="Times New Roman" panose="02020603050405020304" pitchFamily="18" charset="0"/>
              </a:rPr>
              <a:t>Xôn sao ngoài lũy tre</a:t>
            </a:r>
          </a:p>
          <a:p>
            <a:r>
              <a:rPr lang="en-US" sz="3600">
                <a:latin typeface="Times New Roman" panose="02020603050405020304" pitchFamily="18" charset="0"/>
                <a:cs typeface="Times New Roman" panose="02020603050405020304" pitchFamily="18" charset="0"/>
              </a:rPr>
              <a:t>Đêm chuyền dần về sáng</a:t>
            </a:r>
          </a:p>
          <a:p>
            <a:r>
              <a:rPr lang="en-US" sz="3600">
                <a:latin typeface="Times New Roman" panose="02020603050405020304" pitchFamily="18" charset="0"/>
                <a:cs typeface="Times New Roman" panose="02020603050405020304" pitchFamily="18" charset="0"/>
              </a:rPr>
              <a:t>Mầm măng đợi nắng về.</a:t>
            </a:r>
          </a:p>
        </p:txBody>
      </p:sp>
      <p:sp>
        <p:nvSpPr>
          <p:cNvPr id="11" name="TextBox 10"/>
          <p:cNvSpPr txBox="1"/>
          <p:nvPr/>
        </p:nvSpPr>
        <p:spPr>
          <a:xfrm>
            <a:off x="0" y="0"/>
            <a:ext cx="4236085" cy="582295"/>
          </a:xfrm>
          <a:prstGeom prst="rect">
            <a:avLst/>
          </a:prstGeom>
          <a:solidFill>
            <a:schemeClr val="bg1"/>
          </a:solidFill>
          <a:ln w="25400">
            <a:solidFill>
              <a:srgbClr val="0070C0"/>
            </a:solidFill>
          </a:ln>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bài</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2"/>
          <p:cNvSpPr txBox="1"/>
          <p:nvPr/>
        </p:nvSpPr>
        <p:spPr>
          <a:xfrm>
            <a:off x="7686675" y="5680710"/>
            <a:ext cx="3975735" cy="583565"/>
          </a:xfrm>
          <a:prstGeom prst="rect">
            <a:avLst/>
          </a:prstGeom>
          <a:noFill/>
        </p:spPr>
        <p:txBody>
          <a:bodyPr wrap="square" rtlCol="0">
            <a:spAutoFit/>
          </a:bodyPr>
          <a:lstStyle/>
          <a:p>
            <a:r>
              <a:rPr lang="vi-VN" altLang="en-US" sz="3200">
                <a:solidFill>
                  <a:schemeClr val="tx1"/>
                </a:solidFill>
                <a:latin typeface="Times New Roman" panose="02020603050405020304" pitchFamily="18" charset="0"/>
                <a:cs typeface="Times New Roman" panose="02020603050405020304" pitchFamily="18" charset="0"/>
              </a:rPr>
              <a:t>(Nguyễn Công Dương)</a:t>
            </a:r>
            <a:r>
              <a:rPr lang="en-US" sz="320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1000" t="-3000" r="-1000" b="-10000"/>
          </a:stretch>
        </a:blipFill>
        <a:effectLst/>
      </p:bgPr>
    </p:bg>
    <p:spTree>
      <p:nvGrpSpPr>
        <p:cNvPr id="1" name=""/>
        <p:cNvGrpSpPr/>
        <p:nvPr/>
      </p:nvGrpSpPr>
      <p:grpSpPr>
        <a:xfrm>
          <a:off x="0" y="0"/>
          <a:ext cx="0" cy="0"/>
          <a:chOff x="0" y="0"/>
          <a:chExt cx="0" cy="0"/>
        </a:xfrm>
      </p:grpSpPr>
      <p:sp>
        <p:nvSpPr>
          <p:cNvPr id="3" name="TextBox 2"/>
          <p:cNvSpPr txBox="1"/>
          <p:nvPr/>
        </p:nvSpPr>
        <p:spPr>
          <a:xfrm>
            <a:off x="1247775" y="1613535"/>
            <a:ext cx="9887585" cy="36309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en-US" sz="11500" b="1" u="none" strike="noStrike" kern="1200" cap="none" spc="0" normalizeH="0" baseline="0" noProof="0" dirty="0" err="1">
                <a:ln w="0"/>
                <a:gradFill>
                  <a:gsLst>
                    <a:gs pos="0">
                      <a:srgbClr val="012D86"/>
                    </a:gs>
                    <a:gs pos="100000">
                      <a:srgbClr val="0E2557"/>
                    </a:gs>
                  </a:gsLst>
                  <a:lin scaled="0"/>
                </a:gra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sym typeface="+mn-ea"/>
              </a:rPr>
              <a:t>Luyện tập theo văn bản đọc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l="-3000" t="-7000" r="-3000" b="-5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8200" y="821690"/>
            <a:ext cx="10515600" cy="848995"/>
          </a:xfrm>
          <a:ln w="12700">
            <a:solidFill>
              <a:srgbClr val="0070C0"/>
            </a:solidFill>
          </a:ln>
        </p:spPr>
        <p:txBody>
          <a:bodyPr>
            <a:noAutofit/>
          </a:bodyPr>
          <a:lstStyle/>
          <a:p>
            <a:pPr>
              <a:lnSpc>
                <a:spcPct val="150000"/>
              </a:lnSpc>
            </a:pPr>
            <a:r>
              <a:rPr lang="vi-VN"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1</a:t>
            </a:r>
            <a:r>
              <a:rPr lang="vi-VN"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 những từ ngữ chỉ thời gian trong bài</a:t>
            </a:r>
            <a:endParaRPr 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itle 2"/>
          <p:cNvSpPr txBox="1"/>
          <p:nvPr/>
        </p:nvSpPr>
        <p:spPr>
          <a:xfrm>
            <a:off x="1535030" y="1670786"/>
            <a:ext cx="6683924" cy="892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Sớm mai, trưa, đêm, sáng </a:t>
            </a:r>
            <a:endPar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itle 2"/>
          <p:cNvSpPr txBox="1"/>
          <p:nvPr/>
        </p:nvSpPr>
        <p:spPr>
          <a:xfrm>
            <a:off x="680720" y="2957830"/>
            <a:ext cx="10830560" cy="942975"/>
          </a:xfrm>
          <a:prstGeom prst="rect">
            <a:avLst/>
          </a:prstGeom>
          <a:ln w="127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4000">
                <a:latin typeface="Times New Roman" panose="02020603050405020304" pitchFamily="18" charset="0"/>
                <a:ea typeface="Arial-Rounded" panose="020B0500000000000000" pitchFamily="34" charset="0"/>
                <a:cs typeface="Times New Roman" panose="02020603050405020304" pitchFamily="18" charset="0"/>
              </a:rPr>
              <a:t>2</a:t>
            </a:r>
            <a:r>
              <a:rPr lang="vi-VN" altLang="en-US" sz="4000">
                <a:latin typeface="Times New Roman" panose="02020603050405020304" pitchFamily="18" charset="0"/>
                <a:ea typeface="Arial-Rounded" panose="020B0500000000000000" pitchFamily="34" charset="0"/>
                <a:cs typeface="Times New Roman" panose="02020603050405020304" pitchFamily="18" charset="0"/>
              </a:rPr>
              <a:t>.</a:t>
            </a:r>
            <a:r>
              <a:rPr lang="en-US" sz="4000">
                <a:latin typeface="Times New Roman" panose="02020603050405020304" pitchFamily="18" charset="0"/>
                <a:ea typeface="Arial-Rounded" panose="020B0500000000000000" pitchFamily="34" charset="0"/>
                <a:cs typeface="Times New Roman" panose="02020603050405020304" pitchFamily="18" charset="0"/>
              </a:rPr>
              <a:t> Tìm thêm những từ ngữ chỉ thời gian mà em biết.</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itle 2"/>
          <p:cNvSpPr txBox="1"/>
          <p:nvPr/>
        </p:nvSpPr>
        <p:spPr>
          <a:xfrm>
            <a:off x="1250950" y="4295140"/>
            <a:ext cx="9690735" cy="1542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00000"/>
              </a:lnSpc>
            </a:pPr>
            <a:r>
              <a:rPr lang="vi-VN" altLang="en-US">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từ ngữ chỉ thời gian là:  </a:t>
            </a:r>
            <a:r>
              <a:rPr lang="en-US">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 , tháng, năm</a:t>
            </a:r>
            <a:r>
              <a:rPr lang="vi-VN" altLang="en-US">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hôm qua, hôm nay, tuần trước, năm nay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P spid="19" grpId="0" bldLvl="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l="-3000" t="-7000" r="-3000" b="-5000"/>
          </a:stretch>
        </a:blipFill>
        <a:effectLst/>
      </p:bgPr>
    </p:bg>
    <p:spTree>
      <p:nvGrpSpPr>
        <p:cNvPr id="1" name=""/>
        <p:cNvGrpSpPr/>
        <p:nvPr/>
      </p:nvGrpSpPr>
      <p:grpSpPr>
        <a:xfrm>
          <a:off x="0" y="0"/>
          <a:ext cx="0" cy="0"/>
          <a:chOff x="0" y="0"/>
          <a:chExt cx="0" cy="0"/>
        </a:xfrm>
      </p:grpSpPr>
      <p:sp>
        <p:nvSpPr>
          <p:cNvPr id="4" name="Text Box 3"/>
          <p:cNvSpPr txBox="1"/>
          <p:nvPr/>
        </p:nvSpPr>
        <p:spPr>
          <a:xfrm>
            <a:off x="2017395" y="1737995"/>
            <a:ext cx="8750935" cy="2552065"/>
          </a:xfrm>
          <a:prstGeom prst="rect">
            <a:avLst/>
          </a:prstGeom>
          <a:noFill/>
        </p:spPr>
        <p:txBody>
          <a:bodyPr wrap="square" rtlCol="0">
            <a:prstTxWarp prst="textChevron">
              <a:avLst>
                <a:gd name="adj" fmla="val 8483"/>
              </a:avLst>
            </a:prstTxWarp>
            <a:spAutoFit/>
          </a:bodyPr>
          <a:lstStyle/>
          <a:p>
            <a:r>
              <a:rPr lang="vi-VN" altLang="en-US" sz="7200" b="1">
                <a:solidFill>
                  <a:srgbClr val="FF0000"/>
                </a:solidFill>
                <a:latin typeface="Times New Roman" panose="02020603050405020304" pitchFamily="18" charset="0"/>
                <a:cs typeface="Times New Roman" panose="02020603050405020304" pitchFamily="18" charset="0"/>
              </a:rPr>
              <a:t>TIẾT HỌC ĐẾN ĐÂY KẾT THÚC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13052" y="5137512"/>
            <a:ext cx="1831582" cy="1831582"/>
          </a:xfrm>
          <a:prstGeom prst="rect">
            <a:avLst/>
          </a:prstGeom>
        </p:spPr>
      </p:pic>
      <p:pic>
        <p:nvPicPr>
          <p:cNvPr id="6146" name="Picture 2" descr="Kết quả hình ảnh cho stock.xchn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248410" y="-167640"/>
            <a:ext cx="10029825" cy="452818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510665" y="4398010"/>
            <a:ext cx="3956685"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Ngọc</a:t>
            </a:r>
            <a:r>
              <a:rPr kumimoji="0" lang="en-US" sz="3600" b="0" i="0" u="none" strike="noStrike" kern="1200" cap="none" spc="0" normalizeH="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Châu</a:t>
            </a:r>
            <a:endParaRPr kumimoji="0" lang="en-US" sz="36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a:off x="6144260" y="4398010"/>
            <a:ext cx="399796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B</a:t>
            </a:r>
            <a:r>
              <a:rPr kumimoji="0" lang="en-US" sz="3600" b="0" i="0" u="none" strike="noStrike" kern="1200" cap="none" spc="0" normalizeH="0" baseline="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Ngô</a:t>
            </a:r>
            <a:r>
              <a:rPr kumimoji="0" lang="en-US" sz="3600" b="0" i="0" u="none" strike="noStrike" kern="1200" cap="none" spc="0" normalizeH="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Hoài Chung</a:t>
            </a:r>
            <a:endPar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1511300" y="5577205"/>
            <a:ext cx="3956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C. </a:t>
            </a:r>
            <a:r>
              <a:rPr kumimoji="0" lang="en-US" sz="36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Tố</a:t>
            </a:r>
            <a:r>
              <a:rPr kumimoji="0" lang="en-US" sz="3600" b="0" i="0" u="none" strike="noStrike" kern="1200" cap="none" spc="0" normalizeH="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Hữu</a:t>
            </a:r>
            <a:endParaRPr kumimoji="0" lang="en-US" sz="36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6224270" y="5577205"/>
            <a:ext cx="39179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D. </a:t>
            </a:r>
            <a:r>
              <a:rPr kumimoji="0" lang="en-US" sz="36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Tô</a:t>
            </a:r>
            <a:r>
              <a:rPr kumimoji="0" lang="en-US" sz="3600" b="0" i="0" u="none" strike="noStrike" kern="1200" cap="none" spc="0" normalizeH="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Hoài</a:t>
            </a:r>
            <a:endParaRPr kumimoji="0" lang="en-US" sz="36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3055620" y="1311821"/>
            <a:ext cx="6081544"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Bài</a:t>
            </a:r>
            <a:r>
              <a:rPr kumimoji="0" lang="en-US" sz="4800" b="0" i="0" u="none" strike="noStrike" kern="1200" cap="none" spc="0" normalizeH="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a:t>
            </a:r>
            <a:r>
              <a:rPr lang="en-US" sz="4800" noProof="0">
                <a:solidFill>
                  <a:schemeClr val="accent5">
                    <a:lumMod val="50000"/>
                  </a:schemeClr>
                </a:solidFill>
                <a:latin typeface="Times New Roman" panose="02020603050405020304" pitchFamily="18" charset="0"/>
                <a:cs typeface="Times New Roman" panose="02020603050405020304" pitchFamily="18" charset="0"/>
              </a:rPr>
              <a:t>Hạt thóc</a:t>
            </a:r>
            <a:r>
              <a:rPr kumimoji="0" lang="en-US" sz="4800" b="0" i="0" u="none" strike="noStrike" kern="1200" cap="none" spc="0" normalizeH="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do </a:t>
            </a:r>
            <a:r>
              <a:rPr kumimoji="0" lang="en-US" sz="4800" b="0" i="0" u="none" strike="noStrike" kern="1200" cap="none" spc="0" normalizeH="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tác</a:t>
            </a:r>
            <a:r>
              <a:rPr kumimoji="0" lang="en-US" sz="4800" b="0" i="0" u="none" strike="noStrike" kern="1200" cap="none" spc="0" normalizeH="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giả</a:t>
            </a:r>
            <a:r>
              <a:rPr kumimoji="0" lang="en-US" sz="4800" b="0" i="0" u="none" strike="noStrike" kern="1200" cap="none" spc="0" normalizeH="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nào</a:t>
            </a:r>
            <a:r>
              <a:rPr kumimoji="0" lang="en-US" sz="4800" b="0" i="0" u="none" strike="noStrike" kern="1200" cap="none" spc="0" normalizeH="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sáng</a:t>
            </a:r>
            <a:r>
              <a:rPr kumimoji="0" lang="en-US" sz="4800" b="0" i="0" u="none" strike="noStrike" kern="1200" cap="none" spc="0" normalizeH="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tác</a:t>
            </a:r>
            <a:r>
              <a:rPr kumimoji="0" lang="en-US" sz="4800" b="0" i="0" u="none" strike="noStrike" kern="1200" cap="none" spc="0" normalizeH="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a:t>
            </a:r>
            <a:endParaRPr kumimoji="0" lang="en-US" sz="48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843358" y="6146339"/>
            <a:ext cx="609600" cy="609600"/>
          </a:xfrm>
          <a:prstGeom prst="rect">
            <a:avLst/>
          </a:prstGeom>
        </p:spPr>
      </p:pic>
      <p:grpSp>
        <p:nvGrpSpPr>
          <p:cNvPr id="31" name="Group 30"/>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oup 42"/>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4173200" y="31342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1000"/>
                                        <p:tgtEl>
                                          <p:spTgt spid="6146"/>
                                        </p:tgtEl>
                                      </p:cBhvr>
                                    </p:animEffect>
                                    <p:anim calcmode="lin" valueType="num">
                                      <p:cBhvr>
                                        <p:cTn id="16" dur="1000" fill="hold"/>
                                        <p:tgtEl>
                                          <p:spTgt spid="6146"/>
                                        </p:tgtEl>
                                        <p:attrNameLst>
                                          <p:attrName>ppt_x</p:attrName>
                                        </p:attrNameLst>
                                      </p:cBhvr>
                                      <p:tavLst>
                                        <p:tav tm="0">
                                          <p:val>
                                            <p:strVal val="#ppt_x"/>
                                          </p:val>
                                        </p:tav>
                                        <p:tav tm="100000">
                                          <p:val>
                                            <p:strVal val="#ppt_x"/>
                                          </p:val>
                                        </p:tav>
                                      </p:tavLst>
                                    </p:anim>
                                    <p:anim calcmode="lin" valueType="num">
                                      <p:cBhvr>
                                        <p:cTn id="17" dur="1000" fill="hold"/>
                                        <p:tgtEl>
                                          <p:spTgt spid="6146"/>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1" presetClass="mediacall" presetSubtype="0" fill="hold" nodeType="withEffect">
                                  <p:stCondLst>
                                    <p:cond delay="0"/>
                                  </p:stCondLst>
                                  <p:childTnLst>
                                    <p:cmd type="call" cmd="playFrom(0.0)">
                                      <p:cBhvr>
                                        <p:cTn id="48" dur="17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7"/>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1252" fill="hold"/>
                                        <p:tgtEl>
                                          <p:spTgt spid="5"/>
                                        </p:tgtEl>
                                      </p:cBhvr>
                                    </p:cmd>
                                  </p:childTnLst>
                                </p:cTn>
                              </p:par>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500"/>
                                  </p:stCondLst>
                                  <p:childTnLst>
                                    <p:cmd type="call" cmd="playFrom(0.0)">
                                      <p:cBhvr>
                                        <p:cTn id="62" dur="5042" fill="hold"/>
                                        <p:tgtEl>
                                          <p:spTgt spid="14"/>
                                        </p:tgtEl>
                                      </p:cBhvr>
                                    </p:cmd>
                                  </p:childTnLst>
                                </p:cTn>
                              </p:par>
                            </p:childTnLst>
                          </p:cTn>
                        </p:par>
                      </p:childTnLst>
                    </p:cTn>
                  </p:par>
                </p:childTnLst>
              </p:cTn>
              <p:nextCondLst>
                <p:cond evt="onClick" delay="0">
                  <p:tgtEl>
                    <p:spTgt spid="10"/>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2"/>
                                        </p:tgtEl>
                                      </p:cBhvr>
                                    </p:animEffect>
                                    <p:set>
                                      <p:cBhvr>
                                        <p:cTn id="68" dur="1" fill="hold">
                                          <p:stCondLst>
                                            <p:cond delay="499"/>
                                          </p:stCondLst>
                                        </p:cTn>
                                        <p:tgtEl>
                                          <p:spTgt spid="2"/>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2060" fill="hold"/>
                                        <p:tgtEl>
                                          <p:spTgt spid="6"/>
                                        </p:tgtEl>
                                      </p:cBhvr>
                                    </p:cmd>
                                  </p:childTnLst>
                                </p:cTn>
                              </p:par>
                            </p:childTnLst>
                          </p:cTn>
                        </p:par>
                      </p:childTnLst>
                    </p:cTn>
                  </p:par>
                </p:childTnLst>
              </p:cTn>
              <p:nextCondLst>
                <p:cond evt="onClick" delay="0">
                  <p:tgtEl>
                    <p:spTgt spid="2"/>
                  </p:tgtEl>
                </p:cond>
              </p:nextCondLst>
            </p:seq>
            <p:seq concurrent="1" nextAc="seek">
              <p:cTn id="71" restart="whenNotActive" fill="hold" evtFilter="cancelBubble" nodeType="interactiveSeq">
                <p:stCondLst>
                  <p:cond evt="onClick" delay="0">
                    <p:tgtEl>
                      <p:spTgt spid="1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2060" fill="hold"/>
                                        <p:tgtEl>
                                          <p:spTgt spid="18"/>
                                        </p:tgtEl>
                                      </p:cBhvr>
                                    </p:cmd>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3"/>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 presetClass="mediacall" presetSubtype="0" fill="hold" nodeType="withEffect">
                                  <p:stCondLst>
                                    <p:cond delay="0"/>
                                  </p:stCondLst>
                                  <p:childTnLst>
                                    <p:cmd type="call" cmd="playFrom(0.0)">
                                      <p:cBhvr>
                                        <p:cTn id="86" dur="2060" fill="hold"/>
                                        <p:tgtEl>
                                          <p:spTgt spid="19"/>
                                        </p:tgtEl>
                                      </p:cBhvr>
                                    </p:cmd>
                                  </p:childTnLst>
                                </p:cTn>
                              </p:par>
                            </p:childTnLst>
                          </p:cTn>
                        </p:par>
                      </p:childTnLst>
                    </p:cTn>
                  </p:par>
                </p:childTnLst>
              </p:cTn>
              <p:nextCondLst>
                <p:cond evt="onClick" delay="0">
                  <p:tgtEl>
                    <p:spTgt spid="13"/>
                  </p:tgtEl>
                </p:cond>
              </p:nextCondLst>
            </p:seq>
            <p:audio>
              <p:cMediaNode vol="100000">
                <p:cTn id="87" fill="hold" display="0">
                  <p:stCondLst>
                    <p:cond delay="indefinite"/>
                  </p:stCondLst>
                  <p:endCondLst>
                    <p:cond evt="onStopAudio" delay="0">
                      <p:tgtEl>
                        <p:sldTgt/>
                      </p:tgtEl>
                    </p:cond>
                  </p:endCondLst>
                </p:cTn>
                <p:tgtEl>
                  <p:spTgt spid="5"/>
                </p:tgtEl>
              </p:cMediaNode>
            </p:audio>
            <p:audio>
              <p:cMediaNode vol="27200">
                <p:cTn id="88" fill="hold" display="0">
                  <p:stCondLst>
                    <p:cond delay="indefinite"/>
                  </p:stCondLst>
                  <p:endCondLst>
                    <p:cond evt="onStopAudio" delay="0">
                      <p:tgtEl>
                        <p:sldTgt/>
                      </p:tgtEl>
                    </p:cond>
                  </p:endCondLst>
                </p:cTn>
                <p:tgtEl>
                  <p:spTgt spid="6"/>
                </p:tgtEl>
              </p:cMediaNode>
            </p:audio>
            <p:audio>
              <p:cMediaNode vol="33300">
                <p:cTn id="89" fill="hold" display="0">
                  <p:stCondLst>
                    <p:cond delay="indefinite"/>
                  </p:stCondLst>
                  <p:endCondLst>
                    <p:cond evt="onStopAudio" delay="0">
                      <p:tgtEl>
                        <p:sldTgt/>
                      </p:tgtEl>
                    </p:cond>
                  </p:endCondLst>
                </p:cTn>
                <p:tgtEl>
                  <p:spTgt spid="18"/>
                </p:tgtEl>
              </p:cMediaNode>
            </p:audio>
            <p:audio>
              <p:cMediaNode vol="43900">
                <p:cTn id="90" fill="hold" display="0">
                  <p:stCondLst>
                    <p:cond delay="indefinite"/>
                  </p:stCondLst>
                  <p:endCondLst>
                    <p:cond evt="onStopAudio" delay="0">
                      <p:tgtEl>
                        <p:sldTgt/>
                      </p:tgtEl>
                    </p:cond>
                  </p:endCondLst>
                </p:cTn>
                <p:tgtEl>
                  <p:spTgt spid="19"/>
                </p:tgtEl>
              </p:cMediaNode>
            </p:audio>
            <p:audio>
              <p:cMediaNode vol="80000">
                <p:cTn id="91" fill="hold" display="0">
                  <p:stCondLst>
                    <p:cond delay="indefinite"/>
                  </p:stCondLst>
                  <p:endCondLst>
                    <p:cond evt="onStopAudio" delay="0">
                      <p:tgtEl>
                        <p:sldTgt/>
                      </p:tgtEl>
                    </p:cond>
                  </p:endCondLst>
                </p:cTn>
                <p:tgtEl>
                  <p:spTgt spid="9"/>
                </p:tgtEl>
              </p:cMediaNode>
            </p:audio>
            <p:audio>
              <p:cMediaNode vol="42400">
                <p:cTn id="92" fill="hold" display="0">
                  <p:stCondLst>
                    <p:cond delay="indefinite"/>
                  </p:stCondLst>
                  <p:endCondLst>
                    <p:cond evt="onStopAudio" delay="0">
                      <p:tgtEl>
                        <p:sldTgt/>
                      </p:tgtEl>
                    </p:cond>
                  </p:endCondLst>
                </p:cTn>
                <p:tgtEl>
                  <p:spTgt spid="14"/>
                </p:tgtEl>
              </p:cMediaNode>
            </p:audio>
          </p:childTnLst>
        </p:cTn>
      </p:par>
    </p:tnLst>
    <p:bldLst>
      <p:bldP spid="2" grpId="0" bldLvl="0" animBg="1"/>
      <p:bldP spid="2" grpId="1" bldLvl="0" animBg="1"/>
      <p:bldP spid="10" grpId="0" bldLvl="0" animBg="1"/>
      <p:bldP spid="10" grpId="1" bldLvl="0" animBg="1"/>
      <p:bldP spid="12" grpId="0" bldLvl="0" animBg="1"/>
      <p:bldP spid="12" grpId="1" bldLvl="0" animBg="1"/>
      <p:bldP spid="13" grpId="0" bldLvl="0" animBg="1"/>
      <p:bldP spid="13" grpId="1" bldLvl="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1153160" y="892175"/>
            <a:ext cx="10037445" cy="1322070"/>
          </a:xfrm>
          <a:prstGeom prst="rect">
            <a:avLst/>
          </a:prstGeom>
          <a:noFill/>
        </p:spPr>
        <p:txBody>
          <a:bodyPr wrap="square" rtlCol="0">
            <a:spAutoFit/>
          </a:bodyPr>
          <a:lstStyle/>
          <a:p>
            <a:pPr algn="ctr"/>
            <a:r>
              <a:rPr lang="vi-VN" altLang="en-US" sz="4000" b="1" dirty="0">
                <a:solidFill>
                  <a:schemeClr val="bg1"/>
                </a:solidFill>
                <a:latin typeface="HP001 4 hàng" panose="020B0603050302020204" pitchFamily="34" charset="0"/>
                <a:cs typeface="HP001 4 hàng" panose="020B0603050302020204" pitchFamily="34" charset="0"/>
              </a:rPr>
              <a:t>Thứ năm, ngày </a:t>
            </a:r>
            <a:r>
              <a:rPr lang="en-US" altLang="en-US" sz="4000" b="1" dirty="0">
                <a:solidFill>
                  <a:schemeClr val="bg1"/>
                </a:solidFill>
                <a:latin typeface="HP001 4 hàng" panose="020B0603050302020204" pitchFamily="34" charset="0"/>
                <a:cs typeface="HP001 4 hàng" panose="020B0603050302020204" pitchFamily="34" charset="0"/>
              </a:rPr>
              <a:t>22</a:t>
            </a:r>
            <a:r>
              <a:rPr lang="vi-VN" altLang="en-US" sz="4000" b="1" dirty="0">
                <a:solidFill>
                  <a:schemeClr val="bg1"/>
                </a:solidFill>
                <a:latin typeface="HP001 4 hàng" panose="020B0603050302020204" pitchFamily="34" charset="0"/>
                <a:cs typeface="HP001 4 hàng" panose="020B0603050302020204" pitchFamily="34" charset="0"/>
              </a:rPr>
              <a:t> tháng </a:t>
            </a:r>
            <a:r>
              <a:rPr lang="en-US" altLang="en-US" sz="4000" b="1" dirty="0">
                <a:solidFill>
                  <a:schemeClr val="bg1"/>
                </a:solidFill>
                <a:latin typeface="HP001 4 hàng" panose="020B0603050302020204" pitchFamily="34" charset="0"/>
                <a:cs typeface="HP001 4 hàng" panose="020B0603050302020204" pitchFamily="34" charset="0"/>
              </a:rPr>
              <a:t>2</a:t>
            </a:r>
            <a:r>
              <a:rPr lang="vi-VN" altLang="en-US" sz="4000" b="1" dirty="0">
                <a:solidFill>
                  <a:schemeClr val="bg1"/>
                </a:solidFill>
                <a:latin typeface="HP001 4 hàng" panose="020B0603050302020204" pitchFamily="34" charset="0"/>
                <a:cs typeface="HP001 4 hàng" panose="020B0603050302020204" pitchFamily="34" charset="0"/>
              </a:rPr>
              <a:t> năm 202</a:t>
            </a:r>
            <a:r>
              <a:rPr lang="en-US" altLang="en-US" sz="4000" b="1" dirty="0">
                <a:solidFill>
                  <a:schemeClr val="bg1"/>
                </a:solidFill>
                <a:latin typeface="HP001 4 hàng" panose="020B0603050302020204" pitchFamily="34" charset="0"/>
                <a:cs typeface="HP001 4 hàng" panose="020B0603050302020204" pitchFamily="34" charset="0"/>
              </a:rPr>
              <a:t>4</a:t>
            </a:r>
            <a:endParaRPr lang="vi-VN" altLang="en-US" sz="4000" b="1" dirty="0">
              <a:solidFill>
                <a:schemeClr val="bg1"/>
              </a:solidFill>
              <a:latin typeface="HP001 4 hàng" panose="020B0603050302020204" pitchFamily="34" charset="0"/>
              <a:cs typeface="HP001 4 hàng" panose="020B0603050302020204" pitchFamily="34" charset="0"/>
            </a:endParaRPr>
          </a:p>
          <a:p>
            <a:pPr algn="ctr"/>
            <a:r>
              <a:rPr lang="vi-VN" altLang="en-US" sz="4000" b="1" dirty="0">
                <a:solidFill>
                  <a:schemeClr val="bg1"/>
                </a:solidFill>
                <a:latin typeface="HP001 4 hàng" panose="020B0603050302020204" pitchFamily="34" charset="0"/>
                <a:cs typeface="HP001 4 hàng" panose="020B0603050302020204" pitchFamily="34" charset="0"/>
              </a:rPr>
              <a:t>Môn: tiếng Việt</a:t>
            </a:r>
          </a:p>
        </p:txBody>
      </p:sp>
      <p:sp>
        <p:nvSpPr>
          <p:cNvPr id="2" name="Rectangle 1"/>
          <p:cNvSpPr/>
          <p:nvPr/>
        </p:nvSpPr>
        <p:spPr>
          <a:xfrm>
            <a:off x="1076960" y="2336165"/>
            <a:ext cx="10189210" cy="1568450"/>
          </a:xfrm>
          <a:prstGeom prst="rect">
            <a:avLst/>
          </a:prstGeom>
        </p:spPr>
        <p:txBody>
          <a:bodyPr wrap="square">
            <a:spAutoFit/>
          </a:bodyPr>
          <a:lstStyle/>
          <a:p>
            <a:r>
              <a:rPr lang="vi-VN" altLang="en-US" sz="4800" b="1" dirty="0" err="1">
                <a:solidFill>
                  <a:schemeClr val="bg1"/>
                </a:solidFill>
                <a:latin typeface="HP001 4 hàng" panose="020B0603050302020204" pitchFamily="34" charset="0"/>
                <a:cs typeface="HP001 4 hàng" panose="020B0603050302020204" pitchFamily="34" charset="0"/>
              </a:rPr>
              <a:t>Bài 8: </a:t>
            </a:r>
            <a:r>
              <a:rPr lang="en-US" sz="4800" b="1" dirty="0" err="1">
                <a:solidFill>
                  <a:schemeClr val="bg1"/>
                </a:solidFill>
                <a:latin typeface="HP001 4 hàng" panose="020B0603050302020204" pitchFamily="34" charset="0"/>
                <a:cs typeface="HP001 4 hàng" panose="020B0603050302020204" pitchFamily="34" charset="0"/>
              </a:rPr>
              <a:t>Nghe-viết</a:t>
            </a:r>
            <a:r>
              <a:rPr lang="en-US" sz="4800" b="1" dirty="0">
                <a:solidFill>
                  <a:schemeClr val="bg1"/>
                </a:solidFill>
                <a:latin typeface="HP001 4 hàng" panose="020B0603050302020204" pitchFamily="34" charset="0"/>
                <a:cs typeface="HP001 4 hàng" panose="020B0603050302020204" pitchFamily="34" charset="0"/>
              </a:rPr>
              <a:t>:   </a:t>
            </a:r>
            <a:r>
              <a:rPr lang="vi-VN" altLang="en-US" sz="4800" b="1" dirty="0">
                <a:solidFill>
                  <a:schemeClr val="bg1"/>
                </a:solidFill>
                <a:latin typeface="HP001 4 hàng" panose="020B0603050302020204" pitchFamily="34" charset="0"/>
                <a:cs typeface="HP001 4 hàng" panose="020B0603050302020204" pitchFamily="34" charset="0"/>
              </a:rPr>
              <a:t>Lũy tre</a:t>
            </a:r>
            <a:endParaRPr lang="en-US" sz="4800" b="1" dirty="0">
              <a:solidFill>
                <a:schemeClr val="bg1"/>
              </a:solidFill>
              <a:latin typeface="HP001 4 hàng" panose="020B0603050302020204" pitchFamily="34" charset="0"/>
              <a:cs typeface="HP001 4 hàng" panose="020B0603050302020204" pitchFamily="34" charset="0"/>
            </a:endParaRPr>
          </a:p>
          <a:p>
            <a:pPr algn="ctr"/>
            <a:r>
              <a:rPr lang="vi-VN" altLang="en-US" sz="4800" b="1" dirty="0" err="1">
                <a:solidFill>
                  <a:schemeClr val="bg1"/>
                </a:solidFill>
                <a:latin typeface="HP001 4 hàng" panose="020B0603050302020204" pitchFamily="34" charset="0"/>
                <a:cs typeface="HP001 4 hàng" panose="020B0603050302020204" pitchFamily="34" charset="0"/>
              </a:rPr>
              <a:t>        </a:t>
            </a:r>
            <a:r>
              <a:rPr lang="en-US" sz="4400" b="1" dirty="0" err="1">
                <a:solidFill>
                  <a:schemeClr val="bg1"/>
                </a:solidFill>
                <a:latin typeface="HP001 4 hàng" panose="020B0603050302020204" pitchFamily="34" charset="0"/>
                <a:cs typeface="HP001 4 hàng" panose="020B0603050302020204" pitchFamily="34" charset="0"/>
              </a:rPr>
              <a:t>Phân</a:t>
            </a:r>
            <a:r>
              <a:rPr lang="en-US" sz="4400" b="1" dirty="0">
                <a:solidFill>
                  <a:schemeClr val="bg1"/>
                </a:solidFill>
                <a:latin typeface="HP001 4 hàng" panose="020B0603050302020204" pitchFamily="34" charset="0"/>
                <a:cs typeface="HP001 4 hàng" panose="020B0603050302020204" pitchFamily="34" charset="0"/>
              </a:rPr>
              <a:t> </a:t>
            </a:r>
            <a:r>
              <a:rPr lang="en-US" sz="4400" b="1" dirty="0" err="1">
                <a:solidFill>
                  <a:schemeClr val="bg1"/>
                </a:solidFill>
                <a:latin typeface="HP001 4 hàng" panose="020B0603050302020204" pitchFamily="34" charset="0"/>
                <a:cs typeface="HP001 4 hàng" panose="020B0603050302020204" pitchFamily="34" charset="0"/>
              </a:rPr>
              <a:t>biệt</a:t>
            </a:r>
            <a:r>
              <a:rPr lang="en-US" sz="4400" b="1" dirty="0">
                <a:solidFill>
                  <a:schemeClr val="bg1"/>
                </a:solidFill>
                <a:latin typeface="HP001 4 hàng" panose="020B0603050302020204" pitchFamily="34" charset="0"/>
                <a:cs typeface="HP001 4 hàng" panose="020B0603050302020204" pitchFamily="34" charset="0"/>
              </a:rPr>
              <a:t>: </a:t>
            </a:r>
            <a:r>
              <a:rPr lang="vi-VN" altLang="en-US" sz="4400" b="1" dirty="0">
                <a:solidFill>
                  <a:schemeClr val="bg1"/>
                </a:solidFill>
                <a:latin typeface="HP001 4 hàng" panose="020B0603050302020204" pitchFamily="34" charset="0"/>
                <a:cs typeface="HP001 4 hàng" panose="020B0603050302020204" pitchFamily="34" charset="0"/>
              </a:rPr>
              <a:t>uynh/uych, l/n, iêt/iêc.</a:t>
            </a:r>
          </a:p>
        </p:txBody>
      </p:sp>
      <p:sp>
        <p:nvSpPr>
          <p:cNvPr id="8" name="Cloud 7"/>
          <p:cNvSpPr/>
          <p:nvPr/>
        </p:nvSpPr>
        <p:spPr>
          <a:xfrm>
            <a:off x="4955540" y="4411980"/>
            <a:ext cx="2957195" cy="1472565"/>
          </a:xfrm>
          <a:prstGeom prst="cloud">
            <a:avLst/>
          </a:prstGeom>
          <a:solidFill>
            <a:schemeClr val="tx1">
              <a:alpha val="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HP001 4 hàng" panose="020B0603050302020204" pitchFamily="34" charset="0"/>
                <a:cs typeface="HP001 4 hàng" panose="020B0603050302020204" pitchFamily="34" charset="0"/>
              </a:rPr>
              <a:t>Tiết</a:t>
            </a:r>
            <a:r>
              <a:rPr lang="en-US" sz="4000" b="1" dirty="0">
                <a:solidFill>
                  <a:schemeClr val="bg1"/>
                </a:solidFill>
                <a:latin typeface="HP001 4 hàng" panose="020B0603050302020204" pitchFamily="34" charset="0"/>
                <a:cs typeface="HP001 4 hàng" panose="020B0603050302020204" pitchFamily="34" charset="0"/>
              </a:rPr>
              <a:t> 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802640" y="361950"/>
            <a:ext cx="8143875" cy="645160"/>
          </a:xfrm>
          <a:prstGeom prst="rect">
            <a:avLst/>
          </a:prstGeom>
          <a:noFill/>
        </p:spPr>
        <p:txBody>
          <a:bodyPr wrap="square" rtlCol="0">
            <a:spAutoFit/>
          </a:bodyPr>
          <a:lstStyle/>
          <a:p>
            <a:r>
              <a:rPr lang="vi-VN" altLang="en-US" sz="3600">
                <a:solidFill>
                  <a:schemeClr val="bg1"/>
                </a:solidFill>
                <a:latin typeface="Times New Roman" panose="02020603050405020304" pitchFamily="18" charset="0"/>
                <a:cs typeface="Times New Roman" panose="02020603050405020304" pitchFamily="18" charset="0"/>
              </a:rPr>
              <a:t>1. Nghe - viết : Lũy tre ( 3 khổ thơ đầu )</a:t>
            </a:r>
          </a:p>
        </p:txBody>
      </p:sp>
      <p:cxnSp>
        <p:nvCxnSpPr>
          <p:cNvPr id="6" name="Straight Connector 5"/>
          <p:cNvCxnSpPr/>
          <p:nvPr/>
        </p:nvCxnSpPr>
        <p:spPr>
          <a:xfrm flipV="1">
            <a:off x="323850" y="1643380"/>
            <a:ext cx="1390650" cy="152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714500" y="1658620"/>
            <a:ext cx="0" cy="48367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462" name="TextBox 8"/>
          <p:cNvSpPr txBox="1"/>
          <p:nvPr/>
        </p:nvSpPr>
        <p:spPr>
          <a:xfrm>
            <a:off x="1899285" y="1643380"/>
            <a:ext cx="4664710"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Mỗi</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sớm mai thức dậy</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9" name="TextBox 8"/>
          <p:cNvSpPr txBox="1"/>
          <p:nvPr/>
        </p:nvSpPr>
        <p:spPr>
          <a:xfrm>
            <a:off x="1899285" y="2226945"/>
            <a:ext cx="4664710" cy="583565"/>
          </a:xfrm>
          <a:prstGeom prst="rect">
            <a:avLst/>
          </a:prstGeom>
          <a:noFill/>
          <a:ln w="9525">
            <a:noFill/>
          </a:ln>
        </p:spPr>
        <p:txBody>
          <a:bodyPr wrap="square">
            <a:spAutoFit/>
          </a:bodyPr>
          <a:lstStyle/>
          <a:p>
            <a:pPr lvl="0">
              <a:defRPr/>
            </a:pPr>
            <a:r>
              <a:rPr lang="en-US" altLang="en-US" sz="3200" b="1" noProof="0">
                <a:solidFill>
                  <a:schemeClr val="bg1"/>
                </a:solidFill>
                <a:latin typeface="HP001 4 hàng" panose="020B0603050302020204" pitchFamily="34" charset="0"/>
              </a:rPr>
              <a:t>Lũy tre xanh rì rào</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0" name="TextBox 9"/>
          <p:cNvSpPr txBox="1"/>
          <p:nvPr/>
        </p:nvSpPr>
        <p:spPr>
          <a:xfrm>
            <a:off x="1899285" y="2810510"/>
            <a:ext cx="4183380"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Ngọn</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tre cong gọng vó</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1" name="TextBox 10"/>
          <p:cNvSpPr txBox="1"/>
          <p:nvPr/>
        </p:nvSpPr>
        <p:spPr>
          <a:xfrm>
            <a:off x="1899285" y="3394075"/>
            <a:ext cx="4664710"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Kéo</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mặt trời lên cao.</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6" name="TextBox 8"/>
          <p:cNvSpPr txBox="1"/>
          <p:nvPr/>
        </p:nvSpPr>
        <p:spPr>
          <a:xfrm>
            <a:off x="1899285" y="4318000"/>
            <a:ext cx="5420995"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Những trưa</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đồng đầy nắng</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7" name="TextBox 16"/>
          <p:cNvSpPr txBox="1"/>
          <p:nvPr/>
        </p:nvSpPr>
        <p:spPr>
          <a:xfrm>
            <a:off x="1899285" y="4901565"/>
            <a:ext cx="5775960" cy="583565"/>
          </a:xfrm>
          <a:prstGeom prst="rect">
            <a:avLst/>
          </a:prstGeom>
          <a:noFill/>
          <a:ln w="9525">
            <a:noFill/>
          </a:ln>
        </p:spPr>
        <p:txBody>
          <a:bodyPr wrap="square">
            <a:spAutoFit/>
          </a:bodyPr>
          <a:lstStyle/>
          <a:p>
            <a:pPr lvl="0">
              <a:defRPr/>
            </a:pPr>
            <a:r>
              <a:rPr lang="en-US" altLang="en-US" sz="3200" b="1" noProof="0">
                <a:solidFill>
                  <a:schemeClr val="bg1"/>
                </a:solidFill>
                <a:latin typeface="HP001 4 hàng" panose="020B0603050302020204" pitchFamily="34" charset="0"/>
              </a:rPr>
              <a:t>Trâu nằm nhai bóng râm</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8" name="TextBox 17"/>
          <p:cNvSpPr txBox="1"/>
          <p:nvPr/>
        </p:nvSpPr>
        <p:spPr>
          <a:xfrm>
            <a:off x="1899285" y="5485130"/>
            <a:ext cx="4779645" cy="583565"/>
          </a:xfrm>
          <a:prstGeom prst="rect">
            <a:avLst/>
          </a:prstGeom>
          <a:noFill/>
          <a:ln w="9525">
            <a:noFill/>
          </a:ln>
        </p:spPr>
        <p:txBody>
          <a:bodyPr wrap="square">
            <a:spAutoFit/>
          </a:bodyPr>
          <a:lstStyle/>
          <a:p>
            <a:pPr lvl="0">
              <a:defRPr/>
            </a:pPr>
            <a:r>
              <a:rPr lang="en-US" altLang="en-US" sz="3200" b="1">
                <a:solidFill>
                  <a:schemeClr val="bg1"/>
                </a:solidFill>
                <a:latin typeface="HP001 4 hàng" panose="020B0603050302020204" pitchFamily="34" charset="0"/>
              </a:rPr>
              <a:t>T</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re bần thần nhớ gió </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9" name="TextBox 18"/>
          <p:cNvSpPr txBox="1"/>
          <p:nvPr/>
        </p:nvSpPr>
        <p:spPr>
          <a:xfrm>
            <a:off x="1899285" y="6068695"/>
            <a:ext cx="7498080"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Chợt về</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đầy tiếng chim.</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28" name="TextBox 8"/>
          <p:cNvSpPr txBox="1"/>
          <p:nvPr/>
        </p:nvSpPr>
        <p:spPr>
          <a:xfrm>
            <a:off x="7193280" y="1658620"/>
            <a:ext cx="4679315"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Mặt</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trời xuống núi ngủ</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29" name="TextBox 28"/>
          <p:cNvSpPr txBox="1"/>
          <p:nvPr/>
        </p:nvSpPr>
        <p:spPr>
          <a:xfrm>
            <a:off x="7120255" y="2242185"/>
            <a:ext cx="4887595" cy="583565"/>
          </a:xfrm>
          <a:prstGeom prst="rect">
            <a:avLst/>
          </a:prstGeom>
          <a:noFill/>
          <a:ln w="9525">
            <a:noFill/>
          </a:ln>
        </p:spPr>
        <p:txBody>
          <a:bodyPr wrap="square">
            <a:spAutoFit/>
          </a:bodyPr>
          <a:lstStyle/>
          <a:p>
            <a:pPr lvl="0">
              <a:defRPr/>
            </a:pPr>
            <a:r>
              <a:rPr lang="en-US" altLang="en-US" sz="3200" b="1" noProof="0">
                <a:solidFill>
                  <a:schemeClr val="bg1"/>
                </a:solidFill>
                <a:latin typeface="HP001 4 hàng" panose="020B0603050302020204" pitchFamily="34" charset="0"/>
              </a:rPr>
              <a:t>Tre nâng vầng trăng lên</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30" name="TextBox 29"/>
          <p:cNvSpPr txBox="1"/>
          <p:nvPr/>
        </p:nvSpPr>
        <p:spPr>
          <a:xfrm>
            <a:off x="7120255" y="2814320"/>
            <a:ext cx="4825365" cy="583565"/>
          </a:xfrm>
          <a:prstGeom prst="rect">
            <a:avLst/>
          </a:prstGeom>
          <a:noFill/>
          <a:ln w="9525">
            <a:noFill/>
          </a:ln>
        </p:spPr>
        <p:txBody>
          <a:bodyPr wrap="square">
            <a:spAutoFit/>
          </a:bodyPr>
          <a:lstStyle/>
          <a:p>
            <a:pPr lvl="0">
              <a:defRPr/>
            </a:pPr>
            <a:r>
              <a:rPr lang="en-US" altLang="en-US" sz="3200" b="1">
                <a:solidFill>
                  <a:schemeClr val="bg1"/>
                </a:solidFill>
                <a:latin typeface="HP001 4 hàng" panose="020B0603050302020204" pitchFamily="34" charset="0"/>
              </a:rPr>
              <a:t>Sao, sao treo đầy cành </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31" name="TextBox 30"/>
          <p:cNvSpPr txBox="1"/>
          <p:nvPr/>
        </p:nvSpPr>
        <p:spPr>
          <a:xfrm>
            <a:off x="7193280" y="3394075"/>
            <a:ext cx="4552315"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Suốt đêm</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dài thắp sáng.</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8" name="Text Box 7"/>
          <p:cNvSpPr txBox="1"/>
          <p:nvPr/>
        </p:nvSpPr>
        <p:spPr>
          <a:xfrm>
            <a:off x="323850" y="1207770"/>
            <a:ext cx="1651635" cy="583565"/>
          </a:xfrm>
          <a:prstGeom prst="rect">
            <a:avLst/>
          </a:prstGeom>
          <a:noFill/>
        </p:spPr>
        <p:txBody>
          <a:bodyPr wrap="square" rtlCol="0">
            <a:spAutoFit/>
          </a:bodyPr>
          <a:lstStyle/>
          <a:p>
            <a:r>
              <a:rPr lang="vi-VN" altLang="en-US" sz="3200" b="1">
                <a:solidFill>
                  <a:schemeClr val="bg1"/>
                </a:solidFill>
                <a:latin typeface="HP001 4 hàng" panose="020B0603050302020204" pitchFamily="34" charset="0"/>
                <a:cs typeface="HP001 4 hàng" panose="020B0603050302020204" pitchFamily="34" charset="0"/>
              </a:rPr>
              <a:t>Sửa lỗi</a:t>
            </a:r>
          </a:p>
        </p:txBody>
      </p:sp>
      <p:sp>
        <p:nvSpPr>
          <p:cNvPr id="12" name="TextBox 30"/>
          <p:cNvSpPr txBox="1"/>
          <p:nvPr/>
        </p:nvSpPr>
        <p:spPr>
          <a:xfrm>
            <a:off x="7505065" y="4147820"/>
            <a:ext cx="4478020" cy="521970"/>
          </a:xfrm>
          <a:prstGeom prst="rect">
            <a:avLst/>
          </a:prstGeom>
          <a:noFill/>
          <a:ln w="9525">
            <a:noFill/>
          </a:ln>
        </p:spPr>
        <p:txBody>
          <a:bodyPr wrap="square">
            <a:spAutoFit/>
          </a:bodyPr>
          <a:lstStyle/>
          <a:p>
            <a:pPr lvl="0" algn="r">
              <a:defRPr/>
            </a:pPr>
            <a:r>
              <a:rPr kumimoji="0" lang="vi-VN" altLang="en-US" sz="28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(Nguyễn Công Dương)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heckerboard(across)">
                                      <p:cBhvr>
                                        <p:cTn id="25" dur="500"/>
                                        <p:tgtEl>
                                          <p:spTgt spid="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heckerboard(across)">
                                      <p:cBhvr>
                                        <p:cTn id="31" dur="500"/>
                                        <p:tgtEl>
                                          <p:spTgt spid="28"/>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heckerboard(across)">
                                      <p:cBhvr>
                                        <p:cTn id="34" dur="500"/>
                                        <p:tgtEl>
                                          <p:spTgt spid="29"/>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heckerboard(across)">
                                      <p:cBhvr>
                                        <p:cTn id="37" dur="500"/>
                                        <p:tgtEl>
                                          <p:spTgt spid="30"/>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heckerboard(across)">
                                      <p:cBhvr>
                                        <p:cTn id="40" dur="500"/>
                                        <p:tgtEl>
                                          <p:spTgt spid="31"/>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heckerboard(across)">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9" grpId="0"/>
      <p:bldP spid="9" grpId="1"/>
      <p:bldP spid="10" grpId="0"/>
      <p:bldP spid="10" grpId="1"/>
      <p:bldP spid="11" grpId="0"/>
      <p:bldP spid="11" grpId="1"/>
      <p:bldP spid="16" grpId="0"/>
      <p:bldP spid="16" grpId="1"/>
      <p:bldP spid="17" grpId="0"/>
      <p:bldP spid="17" grpId="1"/>
      <p:bldP spid="18" grpId="0"/>
      <p:bldP spid="18" grpId="1"/>
      <p:bldP spid="19" grpId="0"/>
      <p:bldP spid="19" grpId="1"/>
      <p:bldP spid="28" grpId="0"/>
      <p:bldP spid="28" grpId="1"/>
      <p:bldP spid="29" grpId="0"/>
      <p:bldP spid="29" grpId="1"/>
      <p:bldP spid="30" grpId="0"/>
      <p:bldP spid="30" grpId="1"/>
      <p:bldP spid="31" grpId="0"/>
      <p:bldP spid="31" grpId="1"/>
      <p:bldP spid="12" grpId="0"/>
      <p:bldP spid="12"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l="-1000" t="-1000" r="-2000" b="-5000"/>
          </a:stretch>
        </a:blipFill>
        <a:effectLst/>
      </p:bgPr>
    </p:bg>
    <p:spTree>
      <p:nvGrpSpPr>
        <p:cNvPr id="1" name=""/>
        <p:cNvGrpSpPr/>
        <p:nvPr/>
      </p:nvGrpSpPr>
      <p:grpSpPr>
        <a:xfrm>
          <a:off x="0" y="0"/>
          <a:ext cx="0" cy="0"/>
          <a:chOff x="0" y="0"/>
          <a:chExt cx="0" cy="0"/>
        </a:xfrm>
      </p:grpSpPr>
      <p:sp>
        <p:nvSpPr>
          <p:cNvPr id="4" name="Text Box 3"/>
          <p:cNvSpPr txBox="1"/>
          <p:nvPr/>
        </p:nvSpPr>
        <p:spPr>
          <a:xfrm>
            <a:off x="3587750" y="647065"/>
            <a:ext cx="5918835" cy="829945"/>
          </a:xfrm>
          <a:prstGeom prst="rect">
            <a:avLst/>
          </a:prstGeom>
          <a:noFill/>
        </p:spPr>
        <p:txBody>
          <a:bodyPr wrap="square" rtlCol="0">
            <a:spAutoFit/>
          </a:bodyPr>
          <a:lstStyle/>
          <a:p>
            <a:pPr algn="ctr"/>
            <a:r>
              <a:rPr lang="vi-VN" altLang="en-US" sz="4800">
                <a:latin typeface="Times New Roman" panose="02020603050405020304" pitchFamily="18" charset="0"/>
                <a:cs typeface="Times New Roman" panose="02020603050405020304" pitchFamily="18" charset="0"/>
              </a:rPr>
              <a:t>Luyện viết từ khó</a:t>
            </a:r>
          </a:p>
        </p:txBody>
      </p:sp>
      <p:sp>
        <p:nvSpPr>
          <p:cNvPr id="5" name="Text Box 4"/>
          <p:cNvSpPr txBox="1"/>
          <p:nvPr/>
        </p:nvSpPr>
        <p:spPr>
          <a:xfrm>
            <a:off x="2202180" y="1901825"/>
            <a:ext cx="2719070" cy="829945"/>
          </a:xfrm>
          <a:prstGeom prst="rect">
            <a:avLst/>
          </a:prstGeom>
          <a:noFill/>
        </p:spPr>
        <p:txBody>
          <a:bodyPr wrap="square" rtlCol="0">
            <a:spAutoFit/>
          </a:bodyPr>
          <a:lstStyle/>
          <a:p>
            <a:pPr algn="ctr"/>
            <a:r>
              <a:rPr lang="vi-VN" altLang="en-US" sz="4800" b="1">
                <a:latin typeface="HP001 4 hàng" panose="020B0603050302020204" pitchFamily="34" charset="0"/>
                <a:cs typeface="HP001 4 hàng" panose="020B0603050302020204" pitchFamily="34" charset="0"/>
              </a:rPr>
              <a:t>lũy tre</a:t>
            </a:r>
          </a:p>
        </p:txBody>
      </p:sp>
      <p:sp>
        <p:nvSpPr>
          <p:cNvPr id="8" name="Text Box 7"/>
          <p:cNvSpPr txBox="1"/>
          <p:nvPr/>
        </p:nvSpPr>
        <p:spPr>
          <a:xfrm>
            <a:off x="2390140" y="4125595"/>
            <a:ext cx="3133090" cy="829945"/>
          </a:xfrm>
          <a:prstGeom prst="rect">
            <a:avLst/>
          </a:prstGeom>
          <a:noFill/>
        </p:spPr>
        <p:txBody>
          <a:bodyPr wrap="square" rtlCol="0">
            <a:spAutoFit/>
          </a:bodyPr>
          <a:lstStyle/>
          <a:p>
            <a:pPr algn="ctr"/>
            <a:r>
              <a:rPr lang="vi-VN" altLang="en-US" sz="4800" b="1">
                <a:latin typeface="HP001 4 hàng" panose="020B0603050302020204" pitchFamily="34" charset="0"/>
                <a:cs typeface="HP001 4 hàng" panose="020B0603050302020204" pitchFamily="34" charset="0"/>
              </a:rPr>
              <a:t>bần thần</a:t>
            </a:r>
          </a:p>
        </p:txBody>
      </p:sp>
      <p:sp>
        <p:nvSpPr>
          <p:cNvPr id="9" name="Text Box 8"/>
          <p:cNvSpPr txBox="1"/>
          <p:nvPr/>
        </p:nvSpPr>
        <p:spPr>
          <a:xfrm>
            <a:off x="7204710" y="1901825"/>
            <a:ext cx="3132455" cy="829945"/>
          </a:xfrm>
          <a:prstGeom prst="rect">
            <a:avLst/>
          </a:prstGeom>
          <a:noFill/>
        </p:spPr>
        <p:txBody>
          <a:bodyPr wrap="square" rtlCol="0">
            <a:spAutoFit/>
          </a:bodyPr>
          <a:lstStyle/>
          <a:p>
            <a:pPr algn="ctr"/>
            <a:r>
              <a:rPr lang="vi-VN" altLang="en-US" sz="4800" b="1">
                <a:latin typeface="HP001 4 hàng" panose="020B0603050302020204" pitchFamily="34" charset="0"/>
                <a:cs typeface="HP001 4 hàng" panose="020B0603050302020204" pitchFamily="34" charset="0"/>
              </a:rPr>
              <a:t>gọng vó</a:t>
            </a:r>
          </a:p>
        </p:txBody>
      </p:sp>
      <p:sp>
        <p:nvSpPr>
          <p:cNvPr id="10" name="Text Box 9"/>
          <p:cNvSpPr txBox="1"/>
          <p:nvPr/>
        </p:nvSpPr>
        <p:spPr>
          <a:xfrm>
            <a:off x="2392680" y="3013710"/>
            <a:ext cx="3130550" cy="829945"/>
          </a:xfrm>
          <a:prstGeom prst="rect">
            <a:avLst/>
          </a:prstGeom>
          <a:noFill/>
        </p:spPr>
        <p:txBody>
          <a:bodyPr wrap="square" rtlCol="0">
            <a:spAutoFit/>
          </a:bodyPr>
          <a:lstStyle/>
          <a:p>
            <a:pPr algn="ctr"/>
            <a:r>
              <a:rPr lang="vi-VN" altLang="en-US" sz="4800" b="1">
                <a:latin typeface="HP001 4 hàng" panose="020B0603050302020204" pitchFamily="34" charset="0"/>
                <a:cs typeface="HP001 4 hàng" panose="020B0603050302020204" pitchFamily="34" charset="0"/>
              </a:rPr>
              <a:t>bóng râm</a:t>
            </a:r>
          </a:p>
        </p:txBody>
      </p:sp>
      <p:sp>
        <p:nvSpPr>
          <p:cNvPr id="11" name="Text Box 10"/>
          <p:cNvSpPr txBox="1"/>
          <p:nvPr/>
        </p:nvSpPr>
        <p:spPr>
          <a:xfrm>
            <a:off x="7204710" y="3016885"/>
            <a:ext cx="3132455" cy="829945"/>
          </a:xfrm>
          <a:prstGeom prst="rect">
            <a:avLst/>
          </a:prstGeom>
          <a:noFill/>
        </p:spPr>
        <p:txBody>
          <a:bodyPr wrap="square" rtlCol="0">
            <a:spAutoFit/>
          </a:bodyPr>
          <a:lstStyle/>
          <a:p>
            <a:pPr algn="ctr"/>
            <a:r>
              <a:rPr lang="vi-VN" altLang="en-US" sz="4800" b="1">
                <a:latin typeface="HP001 4 hàng" panose="020B0603050302020204" pitchFamily="34" charset="0"/>
                <a:cs typeface="HP001 4 hàng" panose="020B0603050302020204" pitchFamily="34" charset="0"/>
              </a:rPr>
              <a:t>lên cao</a:t>
            </a:r>
          </a:p>
        </p:txBody>
      </p:sp>
      <p:sp>
        <p:nvSpPr>
          <p:cNvPr id="2" name="Text Box 1"/>
          <p:cNvSpPr txBox="1"/>
          <p:nvPr/>
        </p:nvSpPr>
        <p:spPr>
          <a:xfrm>
            <a:off x="7793990" y="4131945"/>
            <a:ext cx="2876550" cy="829945"/>
          </a:xfrm>
          <a:prstGeom prst="rect">
            <a:avLst/>
          </a:prstGeom>
          <a:noFill/>
        </p:spPr>
        <p:txBody>
          <a:bodyPr wrap="square" rtlCol="0">
            <a:spAutoFit/>
          </a:bodyPr>
          <a:lstStyle/>
          <a:p>
            <a:pPr algn="ctr"/>
            <a:r>
              <a:rPr lang="vi-VN" altLang="en-US" sz="4800" b="1">
                <a:latin typeface="HP001 4 hàng" panose="020B0603050302020204" pitchFamily="34" charset="0"/>
                <a:cs typeface="HP001 4 hàng" panose="020B0603050302020204" pitchFamily="34" charset="0"/>
              </a:rPr>
              <a:t>thắp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strips(down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Lst>
          </a:blip>
          <a:stretch>
            <a:fillRect/>
          </a:stretch>
        </p:blipFill>
        <p:spPr>
          <a:xfrm>
            <a:off x="3714115" y="1440180"/>
            <a:ext cx="4110355" cy="4351655"/>
          </a:xfrm>
          <a:prstGeom prst="rect">
            <a:avLst/>
          </a:prstGeom>
        </p:spPr>
      </p:pic>
      <p:sp>
        <p:nvSpPr>
          <p:cNvPr id="6" name="TextBox 5"/>
          <p:cNvSpPr txBox="1"/>
          <p:nvPr/>
        </p:nvSpPr>
        <p:spPr>
          <a:xfrm>
            <a:off x="3714115" y="372745"/>
            <a:ext cx="5419090" cy="829945"/>
          </a:xfrm>
          <a:prstGeom prst="rect">
            <a:avLst/>
          </a:prstGeom>
          <a:solidFill>
            <a:schemeClr val="accent5">
              <a:lumMod val="20000"/>
              <a:lumOff val="80000"/>
            </a:schemeClr>
          </a:solidFill>
        </p:spPr>
        <p:txBody>
          <a:bodyPr wrap="square" rtlCol="0">
            <a:spAutoFit/>
          </a:bodyPr>
          <a:lstStyle/>
          <a:p>
            <a:r>
              <a:rPr lang="vi-VN" altLang="en-US" sz="4800">
                <a:latin typeface="Times New Roman" panose="02020603050405020304" pitchFamily="18" charset="0"/>
                <a:cs typeface="Times New Roman" panose="02020603050405020304" pitchFamily="18" charset="0"/>
              </a:rPr>
              <a:t>Học sinh nghe - viết</a:t>
            </a:r>
          </a:p>
        </p:txBody>
      </p:sp>
      <p:pic>
        <p:nvPicPr>
          <p:cNvPr id="12" name="Picture 2" descr="402cd816"/>
          <p:cNvPicPr>
            <a:picLocks noGrp="1" noChangeAspect="1" noChangeArrowheads="1"/>
          </p:cNvPicPr>
          <p:nvPr>
            <p:ph sz="half" idx="2"/>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0" y="2783840"/>
            <a:ext cx="4074160" cy="407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402cd816"/>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8038465" y="2704465"/>
            <a:ext cx="4153535" cy="415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402cd816"/>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9570085" y="0"/>
            <a:ext cx="2621915" cy="262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402cd816"/>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2621915" cy="262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802640" y="361950"/>
            <a:ext cx="8143875" cy="645160"/>
          </a:xfrm>
          <a:prstGeom prst="rect">
            <a:avLst/>
          </a:prstGeom>
          <a:noFill/>
        </p:spPr>
        <p:txBody>
          <a:bodyPr wrap="square" rtlCol="0">
            <a:spAutoFit/>
          </a:bodyPr>
          <a:lstStyle/>
          <a:p>
            <a:r>
              <a:rPr lang="vi-VN" altLang="en-US" sz="3600">
                <a:solidFill>
                  <a:schemeClr val="bg1"/>
                </a:solidFill>
                <a:latin typeface="Times New Roman" panose="02020603050405020304" pitchFamily="18" charset="0"/>
                <a:cs typeface="Times New Roman" panose="02020603050405020304" pitchFamily="18" charset="0"/>
              </a:rPr>
              <a:t>1. Nghe - viết : Lũy tre ( 3 khổ thơ đầu )</a:t>
            </a:r>
          </a:p>
        </p:txBody>
      </p:sp>
      <p:cxnSp>
        <p:nvCxnSpPr>
          <p:cNvPr id="6" name="Straight Connector 5"/>
          <p:cNvCxnSpPr/>
          <p:nvPr/>
        </p:nvCxnSpPr>
        <p:spPr>
          <a:xfrm flipV="1">
            <a:off x="323850" y="1643380"/>
            <a:ext cx="1390650" cy="152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714500" y="1658620"/>
            <a:ext cx="0" cy="48367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462" name="TextBox 8"/>
          <p:cNvSpPr txBox="1"/>
          <p:nvPr/>
        </p:nvSpPr>
        <p:spPr>
          <a:xfrm>
            <a:off x="1899285" y="1643380"/>
            <a:ext cx="4664710"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Mỗi</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sớm mai thức dậy</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9" name="TextBox 8"/>
          <p:cNvSpPr txBox="1"/>
          <p:nvPr/>
        </p:nvSpPr>
        <p:spPr>
          <a:xfrm>
            <a:off x="1899285" y="2226945"/>
            <a:ext cx="4664710" cy="583565"/>
          </a:xfrm>
          <a:prstGeom prst="rect">
            <a:avLst/>
          </a:prstGeom>
          <a:noFill/>
          <a:ln w="9525">
            <a:noFill/>
          </a:ln>
        </p:spPr>
        <p:txBody>
          <a:bodyPr wrap="square">
            <a:spAutoFit/>
          </a:bodyPr>
          <a:lstStyle/>
          <a:p>
            <a:pPr lvl="0">
              <a:defRPr/>
            </a:pPr>
            <a:r>
              <a:rPr lang="en-US" altLang="en-US" sz="3200" b="1" noProof="0">
                <a:solidFill>
                  <a:schemeClr val="bg1"/>
                </a:solidFill>
                <a:latin typeface="HP001 4 hàng" panose="020B0603050302020204" pitchFamily="34" charset="0"/>
              </a:rPr>
              <a:t>Lũy tre xanh rì rào</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0" name="TextBox 9"/>
          <p:cNvSpPr txBox="1"/>
          <p:nvPr/>
        </p:nvSpPr>
        <p:spPr>
          <a:xfrm>
            <a:off x="1899285" y="2810510"/>
            <a:ext cx="4183380"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Ngọn</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tre cong gọng vó</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1" name="TextBox 10"/>
          <p:cNvSpPr txBox="1"/>
          <p:nvPr/>
        </p:nvSpPr>
        <p:spPr>
          <a:xfrm>
            <a:off x="1899285" y="3394075"/>
            <a:ext cx="4664710"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Kéo</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mặt trời lên cao.</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6" name="TextBox 8"/>
          <p:cNvSpPr txBox="1"/>
          <p:nvPr/>
        </p:nvSpPr>
        <p:spPr>
          <a:xfrm>
            <a:off x="1899285" y="4318000"/>
            <a:ext cx="5420995"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Những trưa</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đồng đầy nắng</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7" name="TextBox 16"/>
          <p:cNvSpPr txBox="1"/>
          <p:nvPr/>
        </p:nvSpPr>
        <p:spPr>
          <a:xfrm>
            <a:off x="1899285" y="4901565"/>
            <a:ext cx="5775960" cy="583565"/>
          </a:xfrm>
          <a:prstGeom prst="rect">
            <a:avLst/>
          </a:prstGeom>
          <a:noFill/>
          <a:ln w="9525">
            <a:noFill/>
          </a:ln>
        </p:spPr>
        <p:txBody>
          <a:bodyPr wrap="square">
            <a:spAutoFit/>
          </a:bodyPr>
          <a:lstStyle/>
          <a:p>
            <a:pPr lvl="0">
              <a:defRPr/>
            </a:pPr>
            <a:r>
              <a:rPr lang="en-US" altLang="en-US" sz="3200" b="1" noProof="0">
                <a:solidFill>
                  <a:schemeClr val="bg1"/>
                </a:solidFill>
                <a:latin typeface="HP001 4 hàng" panose="020B0603050302020204" pitchFamily="34" charset="0"/>
              </a:rPr>
              <a:t>Trâu nằm nhai bóng râm</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8" name="TextBox 17"/>
          <p:cNvSpPr txBox="1"/>
          <p:nvPr/>
        </p:nvSpPr>
        <p:spPr>
          <a:xfrm>
            <a:off x="1899285" y="5485130"/>
            <a:ext cx="4779645" cy="583565"/>
          </a:xfrm>
          <a:prstGeom prst="rect">
            <a:avLst/>
          </a:prstGeom>
          <a:noFill/>
          <a:ln w="9525">
            <a:noFill/>
          </a:ln>
        </p:spPr>
        <p:txBody>
          <a:bodyPr wrap="square">
            <a:spAutoFit/>
          </a:bodyPr>
          <a:lstStyle/>
          <a:p>
            <a:pPr lvl="0">
              <a:defRPr/>
            </a:pPr>
            <a:r>
              <a:rPr lang="en-US" altLang="en-US" sz="3200" b="1">
                <a:solidFill>
                  <a:schemeClr val="bg1"/>
                </a:solidFill>
                <a:latin typeface="HP001 4 hàng" panose="020B0603050302020204" pitchFamily="34" charset="0"/>
              </a:rPr>
              <a:t>T</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re bần thần nhớ gió </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9" name="TextBox 18"/>
          <p:cNvSpPr txBox="1"/>
          <p:nvPr/>
        </p:nvSpPr>
        <p:spPr>
          <a:xfrm>
            <a:off x="1899285" y="6068695"/>
            <a:ext cx="7498080"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Chợt về</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đầy tiếng chim.</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28" name="TextBox 8"/>
          <p:cNvSpPr txBox="1"/>
          <p:nvPr/>
        </p:nvSpPr>
        <p:spPr>
          <a:xfrm>
            <a:off x="7193280" y="1658620"/>
            <a:ext cx="4679315"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Mặt</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trời xuống núi ngủ</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29" name="TextBox 28"/>
          <p:cNvSpPr txBox="1"/>
          <p:nvPr/>
        </p:nvSpPr>
        <p:spPr>
          <a:xfrm>
            <a:off x="7120255" y="2242185"/>
            <a:ext cx="4887595" cy="583565"/>
          </a:xfrm>
          <a:prstGeom prst="rect">
            <a:avLst/>
          </a:prstGeom>
          <a:noFill/>
          <a:ln w="9525">
            <a:noFill/>
          </a:ln>
        </p:spPr>
        <p:txBody>
          <a:bodyPr wrap="square">
            <a:spAutoFit/>
          </a:bodyPr>
          <a:lstStyle/>
          <a:p>
            <a:pPr lvl="0">
              <a:defRPr/>
            </a:pPr>
            <a:r>
              <a:rPr lang="en-US" altLang="en-US" sz="3200" b="1" noProof="0">
                <a:solidFill>
                  <a:schemeClr val="bg1"/>
                </a:solidFill>
                <a:latin typeface="HP001 4 hàng" panose="020B0603050302020204" pitchFamily="34" charset="0"/>
              </a:rPr>
              <a:t>Tre nâng vầng trăng lên</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30" name="TextBox 29"/>
          <p:cNvSpPr txBox="1"/>
          <p:nvPr/>
        </p:nvSpPr>
        <p:spPr>
          <a:xfrm>
            <a:off x="7120255" y="2814320"/>
            <a:ext cx="4825365" cy="583565"/>
          </a:xfrm>
          <a:prstGeom prst="rect">
            <a:avLst/>
          </a:prstGeom>
          <a:noFill/>
          <a:ln w="9525">
            <a:noFill/>
          </a:ln>
        </p:spPr>
        <p:txBody>
          <a:bodyPr wrap="square">
            <a:spAutoFit/>
          </a:bodyPr>
          <a:lstStyle/>
          <a:p>
            <a:pPr lvl="0">
              <a:defRPr/>
            </a:pPr>
            <a:r>
              <a:rPr lang="en-US" altLang="en-US" sz="3200" b="1">
                <a:solidFill>
                  <a:schemeClr val="bg1"/>
                </a:solidFill>
                <a:latin typeface="HP001 4 hàng" panose="020B0603050302020204" pitchFamily="34" charset="0"/>
              </a:rPr>
              <a:t>Sao, sao treo đầy cành </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31" name="TextBox 30"/>
          <p:cNvSpPr txBox="1"/>
          <p:nvPr/>
        </p:nvSpPr>
        <p:spPr>
          <a:xfrm>
            <a:off x="7193280" y="3394075"/>
            <a:ext cx="4552315" cy="58356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a:ln>
                  <a:noFill/>
                </a:ln>
                <a:solidFill>
                  <a:schemeClr val="bg1"/>
                </a:solidFill>
                <a:effectLst/>
                <a:uLnTx/>
                <a:uFillTx/>
                <a:latin typeface="HP001 4 hàng" panose="020B0603050302020204" pitchFamily="34" charset="0"/>
                <a:ea typeface="+mn-ea"/>
                <a:cs typeface="+mn-cs"/>
              </a:rPr>
              <a:t>Suốt đêm</a:t>
            </a:r>
            <a:r>
              <a:rPr kumimoji="0" lang="en-US" altLang="en-US" sz="3200" b="1" i="0" u="none" strike="noStrike" kern="1200" cap="none" spc="0" normalizeH="0" noProof="0">
                <a:ln>
                  <a:noFill/>
                </a:ln>
                <a:solidFill>
                  <a:schemeClr val="bg1"/>
                </a:solidFill>
                <a:effectLst/>
                <a:uLnTx/>
                <a:uFillTx/>
                <a:latin typeface="HP001 4 hàng" panose="020B0603050302020204" pitchFamily="34" charset="0"/>
                <a:ea typeface="+mn-ea"/>
                <a:cs typeface="+mn-cs"/>
              </a:rPr>
              <a:t> dài thắp sáng.</a:t>
            </a:r>
            <a:endPar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8" name="Text Box 7"/>
          <p:cNvSpPr txBox="1"/>
          <p:nvPr/>
        </p:nvSpPr>
        <p:spPr>
          <a:xfrm>
            <a:off x="323850" y="1207770"/>
            <a:ext cx="1651635" cy="583565"/>
          </a:xfrm>
          <a:prstGeom prst="rect">
            <a:avLst/>
          </a:prstGeom>
          <a:noFill/>
        </p:spPr>
        <p:txBody>
          <a:bodyPr wrap="square" rtlCol="0">
            <a:spAutoFit/>
          </a:bodyPr>
          <a:lstStyle/>
          <a:p>
            <a:r>
              <a:rPr lang="vi-VN" altLang="en-US" sz="3200" b="1">
                <a:solidFill>
                  <a:schemeClr val="bg1"/>
                </a:solidFill>
                <a:latin typeface="HP001 4 hàng" panose="020B0603050302020204" pitchFamily="34" charset="0"/>
                <a:cs typeface="HP001 4 hàng" panose="020B0603050302020204" pitchFamily="34" charset="0"/>
              </a:rPr>
              <a:t>Sửa lỗi</a:t>
            </a:r>
          </a:p>
        </p:txBody>
      </p:sp>
      <p:sp>
        <p:nvSpPr>
          <p:cNvPr id="12" name="TextBox 30"/>
          <p:cNvSpPr txBox="1"/>
          <p:nvPr/>
        </p:nvSpPr>
        <p:spPr>
          <a:xfrm>
            <a:off x="7505065" y="4060825"/>
            <a:ext cx="4478020" cy="583565"/>
          </a:xfrm>
          <a:prstGeom prst="rect">
            <a:avLst/>
          </a:prstGeom>
          <a:noFill/>
          <a:ln w="9525">
            <a:noFill/>
          </a:ln>
        </p:spPr>
        <p:txBody>
          <a:bodyPr wrap="square">
            <a:spAutoFit/>
          </a:bodyPr>
          <a:lstStyle/>
          <a:p>
            <a:pPr lvl="0" algn="r">
              <a:defRPr/>
            </a:pPr>
            <a:r>
              <a:rPr kumimoji="0" lang="vi-VN"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(Nguyễn Công Dương)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heckerboard(across)">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heckerboard(across)">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heckerboard(across)">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checkerboard(across)">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9" grpId="0"/>
      <p:bldP spid="9" grpId="1"/>
      <p:bldP spid="10" grpId="0"/>
      <p:bldP spid="10" grpId="1"/>
      <p:bldP spid="11" grpId="0"/>
      <p:bldP spid="11" grpId="1"/>
      <p:bldP spid="16" grpId="0"/>
      <p:bldP spid="16" grpId="1"/>
      <p:bldP spid="17" grpId="0"/>
      <p:bldP spid="17" grpId="1"/>
      <p:bldP spid="18" grpId="0"/>
      <p:bldP spid="18" grpId="1"/>
      <p:bldP spid="19" grpId="0"/>
      <p:bldP spid="19" grpId="1"/>
      <p:bldP spid="28" grpId="0"/>
      <p:bldP spid="28" grpId="1"/>
      <p:bldP spid="29" grpId="0"/>
      <p:bldP spid="29" grpId="1"/>
      <p:bldP spid="30" grpId="0"/>
      <p:bldP spid="30" grpId="1"/>
      <p:bldP spid="31" grpId="0"/>
      <p:bldP spid="31" grpId="1"/>
      <p:bldP spid="12" grpId="0"/>
      <p:bldP spid="12"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407795" y="1021715"/>
            <a:ext cx="9377045"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a:t>
            </a:r>
            <a:r>
              <a:rPr kumimoji="0" lang="en-US" sz="4000" b="0"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Chọn</a:t>
            </a:r>
            <a:r>
              <a:rPr kumimoji="0" lang="en-US" sz="4000" b="0" i="0"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1"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uynh</a:t>
            </a:r>
            <a:r>
              <a:rPr kumimoji="0" lang="en-US" sz="4000" b="0" i="0"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hoặc </a:t>
            </a:r>
            <a:r>
              <a:rPr kumimoji="0" lang="en-US" sz="4000" b="1" i="1"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uych</a:t>
            </a:r>
            <a:r>
              <a:rPr kumimoji="0" lang="en-US" sz="4000" b="0" i="0"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thay vào ô trống</a:t>
            </a:r>
            <a:endPar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p:cNvSpPr txBox="1"/>
          <p:nvPr/>
        </p:nvSpPr>
        <p:spPr>
          <a:xfrm>
            <a:off x="1210236" y="2257986"/>
            <a:ext cx="10448365" cy="1106805"/>
          </a:xfrm>
          <a:prstGeom prst="rect">
            <a:avLst/>
          </a:prstGeom>
          <a:noFill/>
        </p:spPr>
        <p:txBody>
          <a:bodyPr wrap="square" rtlCol="0">
            <a:spAutoFit/>
          </a:bodyPr>
          <a:lstStyle/>
          <a:p>
            <a:pPr>
              <a:lnSpc>
                <a:spcPct val="150000"/>
              </a:lnSpc>
            </a:pPr>
            <a:r>
              <a:rPr lang="en-US" sz="4400">
                <a:latin typeface="Times New Roman" panose="02020603050405020304" pitchFamily="18" charset="0"/>
                <a:cs typeface="Times New Roman" panose="02020603050405020304" pitchFamily="18" charset="0"/>
              </a:rPr>
              <a:t>- Các bạn chạy h          h         trên sân bóng.</a:t>
            </a:r>
          </a:p>
        </p:txBody>
      </p:sp>
      <p:sp>
        <p:nvSpPr>
          <p:cNvPr id="6" name="TextBox 5"/>
          <p:cNvSpPr txBox="1"/>
          <p:nvPr/>
        </p:nvSpPr>
        <p:spPr>
          <a:xfrm>
            <a:off x="1210236" y="3504687"/>
            <a:ext cx="10448365" cy="1106805"/>
          </a:xfrm>
          <a:prstGeom prst="rect">
            <a:avLst/>
          </a:prstGeom>
          <a:noFill/>
        </p:spPr>
        <p:txBody>
          <a:bodyPr wrap="square" rtlCol="0">
            <a:spAutoFit/>
          </a:bodyPr>
          <a:lstStyle/>
          <a:p>
            <a:pPr algn="just">
              <a:lnSpc>
                <a:spcPct val="150000"/>
              </a:lnSpc>
            </a:pPr>
            <a:r>
              <a:rPr lang="en-US" sz="4400">
                <a:latin typeface="Times New Roman" panose="02020603050405020304" pitchFamily="18" charset="0"/>
                <a:cs typeface="Times New Roman" panose="02020603050405020304" pitchFamily="18" charset="0"/>
              </a:rPr>
              <a:t>- Nhà trường họp phụ h          vào chủ nhật.</a:t>
            </a:r>
          </a:p>
        </p:txBody>
      </p:sp>
      <p:sp>
        <p:nvSpPr>
          <p:cNvPr id="5" name="Rectangle 4"/>
          <p:cNvSpPr/>
          <p:nvPr/>
        </p:nvSpPr>
        <p:spPr>
          <a:xfrm>
            <a:off x="5063490" y="2711450"/>
            <a:ext cx="1012825" cy="376555"/>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6791325" y="2711450"/>
            <a:ext cx="1073785" cy="376555"/>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6616700" y="3893820"/>
            <a:ext cx="1143000" cy="478155"/>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 Box 3"/>
          <p:cNvSpPr txBox="1"/>
          <p:nvPr/>
        </p:nvSpPr>
        <p:spPr>
          <a:xfrm>
            <a:off x="4954270" y="2516505"/>
            <a:ext cx="1310640" cy="768350"/>
          </a:xfrm>
          <a:prstGeom prst="rect">
            <a:avLst/>
          </a:prstGeom>
          <a:noFill/>
        </p:spPr>
        <p:txBody>
          <a:bodyPr wrap="square" rtlCol="0">
            <a:spAutoFit/>
          </a:bodyPr>
          <a:lstStyle/>
          <a:p>
            <a:r>
              <a:rPr lang="vi-VN" altLang="en-US" sz="4400">
                <a:solidFill>
                  <a:srgbClr val="FF0000"/>
                </a:solidFill>
                <a:latin typeface="Times New Roman" panose="02020603050405020304" pitchFamily="18" charset="0"/>
                <a:cs typeface="Times New Roman" panose="02020603050405020304" pitchFamily="18" charset="0"/>
              </a:rPr>
              <a:t>uỳnh</a:t>
            </a:r>
          </a:p>
        </p:txBody>
      </p:sp>
      <p:sp>
        <p:nvSpPr>
          <p:cNvPr id="7" name="Text Box 6"/>
          <p:cNvSpPr txBox="1"/>
          <p:nvPr/>
        </p:nvSpPr>
        <p:spPr>
          <a:xfrm>
            <a:off x="6616700" y="2515870"/>
            <a:ext cx="1269365" cy="768350"/>
          </a:xfrm>
          <a:prstGeom prst="rect">
            <a:avLst/>
          </a:prstGeom>
          <a:noFill/>
        </p:spPr>
        <p:txBody>
          <a:bodyPr wrap="square" rtlCol="0">
            <a:spAutoFit/>
          </a:bodyPr>
          <a:lstStyle/>
          <a:p>
            <a:r>
              <a:rPr lang="vi-VN" altLang="en-US" sz="4400">
                <a:solidFill>
                  <a:srgbClr val="FF0000"/>
                </a:solidFill>
                <a:latin typeface="Times New Roman" panose="02020603050405020304" pitchFamily="18" charset="0"/>
                <a:cs typeface="Times New Roman" panose="02020603050405020304" pitchFamily="18" charset="0"/>
              </a:rPr>
              <a:t>uỵch</a:t>
            </a:r>
          </a:p>
        </p:txBody>
      </p:sp>
      <p:sp>
        <p:nvSpPr>
          <p:cNvPr id="13" name="Text Box 12"/>
          <p:cNvSpPr txBox="1"/>
          <p:nvPr/>
        </p:nvSpPr>
        <p:spPr>
          <a:xfrm>
            <a:off x="6452870" y="3815080"/>
            <a:ext cx="1412240" cy="768350"/>
          </a:xfrm>
          <a:prstGeom prst="rect">
            <a:avLst/>
          </a:prstGeom>
          <a:noFill/>
        </p:spPr>
        <p:txBody>
          <a:bodyPr wrap="square" rtlCol="0">
            <a:spAutoFit/>
          </a:bodyPr>
          <a:lstStyle/>
          <a:p>
            <a:r>
              <a:rPr lang="vi-VN" altLang="en-US" sz="4400">
                <a:solidFill>
                  <a:srgbClr val="FF0000"/>
                </a:solidFill>
                <a:latin typeface="Times New Roman" panose="02020603050405020304" pitchFamily="18" charset="0"/>
                <a:cs typeface="Times New Roman" panose="02020603050405020304" pitchFamily="18" charset="0"/>
              </a:rPr>
              <a:t>uynh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1" nodeType="clickEffect">
                                  <p:stCondLst>
                                    <p:cond delay="0"/>
                                  </p:stCondLst>
                                  <p:childTnLst>
                                    <p:animEffect transition="out" filter="circle(out)">
                                      <p:cBhvr>
                                        <p:cTn id="33" dur="500"/>
                                        <p:tgtEl>
                                          <p:spTgt spid="5"/>
                                        </p:tgtEl>
                                      </p:cBhvr>
                                    </p:animEffect>
                                    <p:set>
                                      <p:cBhvr>
                                        <p:cTn id="34" dur="1" fill="hold">
                                          <p:stCondLst>
                                            <p:cond delay="50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grpId="1" nodeType="clickEffect">
                                  <p:stCondLst>
                                    <p:cond delay="0"/>
                                  </p:stCondLst>
                                  <p:childTnLst>
                                    <p:animEffect transition="out" filter="circle(out)">
                                      <p:cBhvr>
                                        <p:cTn id="43" dur="500"/>
                                        <p:tgtEl>
                                          <p:spTgt spid="10"/>
                                        </p:tgtEl>
                                      </p:cBhvr>
                                    </p:animEffect>
                                    <p:set>
                                      <p:cBhvr>
                                        <p:cTn id="44" dur="1" fill="hold">
                                          <p:stCondLst>
                                            <p:cond delay="50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grpId="1" nodeType="clickEffect">
                                  <p:stCondLst>
                                    <p:cond delay="0"/>
                                  </p:stCondLst>
                                  <p:childTnLst>
                                    <p:animEffect transition="out" filter="circle(out)">
                                      <p:cBhvr>
                                        <p:cTn id="53" dur="500"/>
                                        <p:tgtEl>
                                          <p:spTgt spid="11"/>
                                        </p:tgtEl>
                                      </p:cBhvr>
                                    </p:animEffect>
                                    <p:set>
                                      <p:cBhvr>
                                        <p:cTn id="54" dur="1" fill="hold">
                                          <p:stCondLst>
                                            <p:cond delay="500"/>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bldLvl="0" animBg="1"/>
      <p:bldP spid="5" grpId="1" animBg="1"/>
      <p:bldP spid="10" grpId="0" bldLvl="0" animBg="1"/>
      <p:bldP spid="10" grpId="1" animBg="1"/>
      <p:bldP spid="11" grpId="0" bldLvl="0" animBg="1"/>
      <p:bldP spid="11" grpId="1" animBg="1"/>
      <p:bldP spid="4" grpId="0"/>
      <p:bldP spid="7"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46195" y="3642360"/>
            <a:ext cx="7753985" cy="615315"/>
          </a:xfrm>
          <a:solidFill>
            <a:schemeClr val="accent4">
              <a:lumMod val="20000"/>
              <a:lumOff val="80000"/>
            </a:schemeClr>
          </a:solidFill>
          <a:ln>
            <a:solidFill>
              <a:schemeClr val="accent4">
                <a:lumMod val="20000"/>
                <a:lumOff val="80000"/>
              </a:schemeClr>
            </a:solidFill>
          </a:ln>
        </p:spPr>
        <p:txBody>
          <a:bodyPr>
            <a:normAutofit/>
          </a:bodyPr>
          <a:lstStyle/>
          <a:p>
            <a:r>
              <a:rPr lang="en-US" sz="36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Chọn </a:t>
            </a:r>
            <a:r>
              <a:rPr lang="en-US" sz="3600" b="1" i="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iêt</a:t>
            </a:r>
            <a:r>
              <a:rPr lang="en-US" sz="36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600" b="1" i="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iêc</a:t>
            </a:r>
            <a:r>
              <a:rPr lang="en-US" sz="36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p>
        </p:txBody>
      </p:sp>
      <p:sp>
        <p:nvSpPr>
          <p:cNvPr id="15" name="Title 1"/>
          <p:cNvSpPr txBox="1"/>
          <p:nvPr/>
        </p:nvSpPr>
        <p:spPr>
          <a:xfrm>
            <a:off x="4739005" y="-73660"/>
            <a:ext cx="4053840" cy="687705"/>
          </a:xfrm>
          <a:prstGeom prst="rect">
            <a:avLst/>
          </a:prstGeom>
          <a:solidFill>
            <a:schemeClr val="bg1"/>
          </a:solidFill>
          <a:ln w="25400">
            <a:solidFill>
              <a:srgbClr val="FFFF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00000"/>
              </a:lnSpc>
            </a:pPr>
            <a:r>
              <a:rPr lang="en-US" sz="3600" b="1">
                <a:latin typeface="Times New Roman" panose="02020603050405020304" pitchFamily="18" charset="0"/>
                <a:ea typeface="Arial-Rounded" panose="020B0500000000000000" pitchFamily="34" charset="0"/>
                <a:cs typeface="Times New Roman" panose="02020603050405020304" pitchFamily="18" charset="0"/>
              </a:rPr>
              <a:t>3.</a:t>
            </a:r>
            <a:r>
              <a:rPr lang="en-US" sz="3600">
                <a:latin typeface="Times New Roman" panose="02020603050405020304" pitchFamily="18" charset="0"/>
                <a:ea typeface="Arial-Rounded" panose="020B0500000000000000" pitchFamily="34" charset="0"/>
                <a:cs typeface="Times New Roman" panose="02020603050405020304" pitchFamily="18" charset="0"/>
              </a:rPr>
              <a:t> Chọn </a:t>
            </a:r>
            <a:r>
              <a:rPr lang="en-US" sz="3600" b="1">
                <a:latin typeface="Times New Roman" panose="02020603050405020304" pitchFamily="18" charset="0"/>
                <a:ea typeface="Arial-Rounded" panose="020B0500000000000000" pitchFamily="34" charset="0"/>
                <a:cs typeface="Times New Roman" panose="02020603050405020304" pitchFamily="18" charset="0"/>
              </a:rPr>
              <a:t>a</a:t>
            </a:r>
            <a:r>
              <a:rPr lang="en-US" sz="3600">
                <a:latin typeface="Times New Roman" panose="02020603050405020304" pitchFamily="18" charset="0"/>
                <a:ea typeface="Arial-Rounded" panose="020B0500000000000000" pitchFamily="34" charset="0"/>
                <a:cs typeface="Times New Roman" panose="02020603050405020304" pitchFamily="18" charset="0"/>
              </a:rPr>
              <a:t> hoặc </a:t>
            </a:r>
            <a:r>
              <a:rPr lang="en-US" sz="3600" b="1">
                <a:latin typeface="Times New Roman" panose="02020603050405020304" pitchFamily="18" charset="0"/>
                <a:ea typeface="Arial-Rounded" panose="020B0500000000000000" pitchFamily="34" charset="0"/>
                <a:cs typeface="Times New Roman" panose="02020603050405020304" pitchFamily="18" charset="0"/>
              </a:rPr>
              <a:t>b</a:t>
            </a:r>
            <a:r>
              <a:rPr lang="en-US" sz="360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6" name="Title 1"/>
          <p:cNvSpPr txBox="1"/>
          <p:nvPr/>
        </p:nvSpPr>
        <p:spPr>
          <a:xfrm>
            <a:off x="2646680" y="1325245"/>
            <a:ext cx="6526530" cy="217868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 hạt mưa     i ti</a:t>
            </a:r>
          </a:p>
          <a:p>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Dịu dàng và mềm mại</a:t>
            </a:r>
          </a:p>
          <a:p>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 mùa xuân ở</a:t>
            </a:r>
            <a:r>
              <a:rPr lang="vi-VN" alt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ại</a:t>
            </a:r>
            <a:endPar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Trên mắt chồi xanh</a:t>
            </a:r>
            <a:r>
              <a:rPr lang="vi-VN" alt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on.</a:t>
            </a:r>
          </a:p>
          <a:p>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Nguyễn Lâm Thắng)</a:t>
            </a:r>
          </a:p>
        </p:txBody>
      </p:sp>
      <p:sp>
        <p:nvSpPr>
          <p:cNvPr id="17" name="Title 1"/>
          <p:cNvSpPr txBox="1"/>
          <p:nvPr/>
        </p:nvSpPr>
        <p:spPr>
          <a:xfrm>
            <a:off x="4054475" y="4396105"/>
            <a:ext cx="7546340" cy="2783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Bé đi dưới </a:t>
            </a:r>
            <a:r>
              <a:rPr lang="vi-VN" alt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hàng</a:t>
            </a:r>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cây</a:t>
            </a:r>
          </a:p>
          <a:p>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Chỉ thấy vòm lá b</a:t>
            </a:r>
          </a:p>
          <a:p>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Nhạc công vẫn mê say</a:t>
            </a:r>
          </a:p>
          <a:p>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Điệu bổng trầm tha th</a:t>
            </a:r>
            <a:r>
              <a:rPr lang="vi-VN" alt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Nguyễn Lâm Thắng)</a:t>
            </a:r>
          </a:p>
          <a:p>
            <a:endParaRPr lang="en-US" sz="280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1"/>
          <p:cNvSpPr txBox="1"/>
          <p:nvPr/>
        </p:nvSpPr>
        <p:spPr>
          <a:xfrm>
            <a:off x="210820" y="662305"/>
            <a:ext cx="7440930" cy="61531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Chọn </a:t>
            </a:r>
            <a:r>
              <a:rPr lang="en-US" sz="3600" b="1" i="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6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600" b="1" i="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a:t>
            </a:r>
            <a:r>
              <a:rPr lang="en-US" sz="36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p>
        </p:txBody>
      </p:sp>
      <p:sp>
        <p:nvSpPr>
          <p:cNvPr id="3" name="Rectangles 2"/>
          <p:cNvSpPr/>
          <p:nvPr/>
        </p:nvSpPr>
        <p:spPr>
          <a:xfrm>
            <a:off x="7438390" y="4826000"/>
            <a:ext cx="777875" cy="443865"/>
          </a:xfrm>
          <a:prstGeom prst="rect">
            <a:avLst/>
          </a:prstGeom>
          <a:noFill/>
          <a:ln w="3810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s 4"/>
          <p:cNvSpPr/>
          <p:nvPr/>
        </p:nvSpPr>
        <p:spPr>
          <a:xfrm>
            <a:off x="8216265" y="5838190"/>
            <a:ext cx="777875" cy="443865"/>
          </a:xfrm>
          <a:prstGeom prst="rect">
            <a:avLst/>
          </a:prstGeom>
          <a:noFill/>
          <a:ln w="3810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s 5"/>
          <p:cNvSpPr/>
          <p:nvPr/>
        </p:nvSpPr>
        <p:spPr>
          <a:xfrm>
            <a:off x="5671820" y="1207770"/>
            <a:ext cx="476250" cy="443865"/>
          </a:xfrm>
          <a:prstGeom prst="rect">
            <a:avLst/>
          </a:prstGeom>
          <a:noFill/>
          <a:ln w="3810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s 6"/>
          <p:cNvSpPr/>
          <p:nvPr/>
        </p:nvSpPr>
        <p:spPr>
          <a:xfrm>
            <a:off x="5871210" y="2094230"/>
            <a:ext cx="449580" cy="443865"/>
          </a:xfrm>
          <a:prstGeom prst="rect">
            <a:avLst/>
          </a:prstGeom>
          <a:noFill/>
          <a:ln w="3810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a:off x="6320790" y="2538095"/>
            <a:ext cx="636270" cy="398145"/>
          </a:xfrm>
          <a:prstGeom prst="rect">
            <a:avLst/>
          </a:prstGeom>
          <a:noFill/>
          <a:ln w="3810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8"/>
          <p:cNvSpPr txBox="1"/>
          <p:nvPr/>
        </p:nvSpPr>
        <p:spPr>
          <a:xfrm>
            <a:off x="5859780" y="1107440"/>
            <a:ext cx="461645" cy="645160"/>
          </a:xfrm>
          <a:prstGeom prst="rect">
            <a:avLst/>
          </a:prstGeom>
          <a:noFill/>
        </p:spPr>
        <p:txBody>
          <a:bodyPr wrap="square" rtlCol="0">
            <a:spAutoFit/>
          </a:bodyPr>
          <a:lstStyle/>
          <a:p>
            <a:r>
              <a:rPr lang="vi-VN" altLang="en-US" sz="3600">
                <a:solidFill>
                  <a:srgbClr val="FF0000"/>
                </a:solidFill>
                <a:latin typeface="Times New Roman" panose="02020603050405020304" pitchFamily="18" charset="0"/>
                <a:cs typeface="Times New Roman" panose="02020603050405020304" pitchFamily="18" charset="0"/>
              </a:rPr>
              <a:t>l</a:t>
            </a:r>
          </a:p>
        </p:txBody>
      </p:sp>
      <p:sp>
        <p:nvSpPr>
          <p:cNvPr id="10" name="Text Box 9"/>
          <p:cNvSpPr txBox="1"/>
          <p:nvPr/>
        </p:nvSpPr>
        <p:spPr>
          <a:xfrm>
            <a:off x="5998210" y="1993900"/>
            <a:ext cx="461010" cy="645160"/>
          </a:xfrm>
          <a:prstGeom prst="rect">
            <a:avLst/>
          </a:prstGeom>
          <a:noFill/>
        </p:spPr>
        <p:txBody>
          <a:bodyPr wrap="square" rtlCol="0">
            <a:spAutoFit/>
          </a:bodyPr>
          <a:lstStyle/>
          <a:p>
            <a:r>
              <a:rPr lang="vi-VN" altLang="en-US" sz="3600">
                <a:solidFill>
                  <a:srgbClr val="FF0000"/>
                </a:solidFill>
                <a:latin typeface="Times New Roman" panose="02020603050405020304" pitchFamily="18" charset="0"/>
                <a:cs typeface="Times New Roman" panose="02020603050405020304" pitchFamily="18" charset="0"/>
              </a:rPr>
              <a:t>l</a:t>
            </a:r>
          </a:p>
        </p:txBody>
      </p:sp>
      <p:sp>
        <p:nvSpPr>
          <p:cNvPr id="11" name="Text Box 10"/>
          <p:cNvSpPr txBox="1"/>
          <p:nvPr/>
        </p:nvSpPr>
        <p:spPr>
          <a:xfrm>
            <a:off x="6574790" y="2367280"/>
            <a:ext cx="382270" cy="706755"/>
          </a:xfrm>
          <a:prstGeom prst="rect">
            <a:avLst/>
          </a:prstGeom>
          <a:noFill/>
        </p:spPr>
        <p:txBody>
          <a:bodyPr wrap="square" rtlCol="0">
            <a:spAutoFit/>
          </a:bodyPr>
          <a:lstStyle/>
          <a:p>
            <a:r>
              <a:rPr lang="vi-VN" altLang="en-US" sz="4000">
                <a:solidFill>
                  <a:srgbClr val="FF0000"/>
                </a:solidFill>
                <a:latin typeface="Times New Roman" panose="02020603050405020304" pitchFamily="18" charset="0"/>
                <a:cs typeface="Times New Roman" panose="02020603050405020304" pitchFamily="18" charset="0"/>
              </a:rPr>
              <a:t>n</a:t>
            </a:r>
          </a:p>
        </p:txBody>
      </p:sp>
      <p:sp>
        <p:nvSpPr>
          <p:cNvPr id="12" name="Text Box 11"/>
          <p:cNvSpPr txBox="1"/>
          <p:nvPr/>
        </p:nvSpPr>
        <p:spPr>
          <a:xfrm>
            <a:off x="7438390" y="4725670"/>
            <a:ext cx="777240" cy="645160"/>
          </a:xfrm>
          <a:prstGeom prst="rect">
            <a:avLst/>
          </a:prstGeom>
          <a:noFill/>
        </p:spPr>
        <p:txBody>
          <a:bodyPr wrap="square" rtlCol="0">
            <a:spAutoFit/>
          </a:bodyPr>
          <a:lstStyle/>
          <a:p>
            <a:r>
              <a:rPr lang="vi-VN" altLang="en-US" sz="3600">
                <a:solidFill>
                  <a:srgbClr val="FF0000"/>
                </a:solidFill>
                <a:latin typeface="Times New Roman" panose="02020603050405020304" pitchFamily="18" charset="0"/>
                <a:cs typeface="Times New Roman" panose="02020603050405020304" pitchFamily="18" charset="0"/>
              </a:rPr>
              <a:t>iếc</a:t>
            </a:r>
          </a:p>
        </p:txBody>
      </p:sp>
      <p:sp>
        <p:nvSpPr>
          <p:cNvPr id="13" name="Text Box 12"/>
          <p:cNvSpPr txBox="1"/>
          <p:nvPr/>
        </p:nvSpPr>
        <p:spPr>
          <a:xfrm>
            <a:off x="8216265" y="5737860"/>
            <a:ext cx="794385" cy="645160"/>
          </a:xfrm>
          <a:prstGeom prst="rect">
            <a:avLst/>
          </a:prstGeom>
          <a:noFill/>
        </p:spPr>
        <p:txBody>
          <a:bodyPr wrap="square" rtlCol="0">
            <a:spAutoFit/>
          </a:bodyPr>
          <a:lstStyle/>
          <a:p>
            <a:r>
              <a:rPr lang="vi-VN" altLang="en-US" sz="3600">
                <a:solidFill>
                  <a:srgbClr val="FF0000"/>
                </a:solidFill>
                <a:latin typeface="Times New Roman" panose="02020603050405020304" pitchFamily="18" charset="0"/>
                <a:cs typeface="Times New Roman" panose="02020603050405020304" pitchFamily="18" charset="0"/>
              </a:rPr>
              <a:t>iết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000"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par>
                                <p:cTn id="19" presetID="7" presetClass="entr" presetSubtype="4" fill="hold" grpId="0" nodeType="withEffect">
                                  <p:stCondLst>
                                    <p:cond delay="0"/>
                                  </p:stCondLst>
                                  <p:childTnLst>
                                    <p:set>
                                      <p:cBhvr>
                                        <p:cTn id="20" dur="500"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7" presetClass="entr" presetSubtype="4" fill="hold" grpId="0" nodeType="withEffect">
                                  <p:stCondLst>
                                    <p:cond delay="0"/>
                                  </p:stCondLst>
                                  <p:childTnLst>
                                    <p:set>
                                      <p:cBhvr>
                                        <p:cTn id="24" dur="500"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7" presetClass="entr" presetSubtype="4" fill="hold" grpId="0" nodeType="withEffect">
                                  <p:stCondLst>
                                    <p:cond delay="0"/>
                                  </p:stCondLst>
                                  <p:childTnLst>
                                    <p:set>
                                      <p:cBhvr>
                                        <p:cTn id="28" dur="500"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xit" presetSubtype="32" fill="hold" grpId="1" nodeType="clickEffect">
                                  <p:stCondLst>
                                    <p:cond delay="0"/>
                                  </p:stCondLst>
                                  <p:childTnLst>
                                    <p:animEffect transition="out" filter="circle(out)">
                                      <p:cBhvr>
                                        <p:cTn id="34" dur="500"/>
                                        <p:tgtEl>
                                          <p:spTgt spid="6"/>
                                        </p:tgtEl>
                                      </p:cBhvr>
                                    </p:animEffect>
                                    <p:set>
                                      <p:cBhvr>
                                        <p:cTn id="35" dur="1" fill="hold">
                                          <p:stCondLst>
                                            <p:cond delay="500"/>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heckerboard(across)">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grpId="1" nodeType="clickEffect">
                                  <p:stCondLst>
                                    <p:cond delay="0"/>
                                  </p:stCondLst>
                                  <p:childTnLst>
                                    <p:animEffect transition="out" filter="circle(out)">
                                      <p:cBhvr>
                                        <p:cTn id="44" dur="500"/>
                                        <p:tgtEl>
                                          <p:spTgt spid="7"/>
                                        </p:tgtEl>
                                      </p:cBhvr>
                                    </p:animEffect>
                                    <p:set>
                                      <p:cBhvr>
                                        <p:cTn id="45" dur="1" fill="hold">
                                          <p:stCondLst>
                                            <p:cond delay="500"/>
                                          </p:stCondLst>
                                        </p:cTn>
                                        <p:tgtEl>
                                          <p:spTgt spid="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heckerboard(across)">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grpId="1" nodeType="clickEffect">
                                  <p:stCondLst>
                                    <p:cond delay="0"/>
                                  </p:stCondLst>
                                  <p:childTnLst>
                                    <p:animEffect transition="out" filter="circle(out)">
                                      <p:cBhvr>
                                        <p:cTn id="54" dur="500"/>
                                        <p:tgtEl>
                                          <p:spTgt spid="8"/>
                                        </p:tgtEl>
                                      </p:cBhvr>
                                    </p:animEffect>
                                    <p:set>
                                      <p:cBhvr>
                                        <p:cTn id="55" dur="1" fill="hold">
                                          <p:stCondLst>
                                            <p:cond delay="500"/>
                                          </p:stCondLst>
                                        </p:cTn>
                                        <p:tgtEl>
                                          <p:spTgt spid="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500" fill="hold"/>
                                        <p:tgtEl>
                                          <p:spTgt spid="2"/>
                                        </p:tgtEl>
                                        <p:attrNameLst>
                                          <p:attrName>ppt_x</p:attrName>
                                        </p:attrNameLst>
                                      </p:cBhvr>
                                      <p:tavLst>
                                        <p:tav tm="0">
                                          <p:val>
                                            <p:strVal val="#ppt_x"/>
                                          </p:val>
                                        </p:tav>
                                        <p:tav tm="100000">
                                          <p:val>
                                            <p:strVal val="#ppt_x"/>
                                          </p:val>
                                        </p:tav>
                                      </p:tavLst>
                                    </p:anim>
                                    <p:anim calcmode="lin" valueType="num">
                                      <p:cBhvr additive="base">
                                        <p:cTn id="6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checkerboard(across)">
                                      <p:cBhvr>
                                        <p:cTn id="74" dur="500"/>
                                        <p:tgtEl>
                                          <p:spTgt spid="3"/>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checkerboard(across)">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xit" presetSubtype="32" fill="hold" grpId="1" nodeType="clickEffect">
                                  <p:stCondLst>
                                    <p:cond delay="0"/>
                                  </p:stCondLst>
                                  <p:childTnLst>
                                    <p:animEffect transition="out" filter="circle(out)">
                                      <p:cBhvr>
                                        <p:cTn id="81" dur="500"/>
                                        <p:tgtEl>
                                          <p:spTgt spid="3"/>
                                        </p:tgtEl>
                                      </p:cBhvr>
                                    </p:animEffect>
                                    <p:set>
                                      <p:cBhvr>
                                        <p:cTn id="82" dur="1" fill="hold">
                                          <p:stCondLst>
                                            <p:cond delay="500"/>
                                          </p:stCondLst>
                                        </p:cTn>
                                        <p:tgtEl>
                                          <p:spTgt spid="3"/>
                                        </p:tgtEl>
                                        <p:attrNameLst>
                                          <p:attrName>style.visibility</p:attrName>
                                        </p:attrNameLst>
                                      </p:cBhvr>
                                      <p:to>
                                        <p:strVal val="hidden"/>
                                      </p:to>
                                    </p:set>
                                  </p:childTnLst>
                                </p:cTn>
                              </p:par>
                              <p:par>
                                <p:cTn id="83" presetID="5" presetClass="entr" presetSubtype="10" fill="hold" grpId="0" nodeType="withEffect">
                                  <p:stCondLst>
                                    <p:cond delay="0"/>
                                  </p:stCondLst>
                                  <p:childTnLst>
                                    <p:set>
                                      <p:cBhvr>
                                        <p:cTn id="84" dur="1000" fill="hold">
                                          <p:stCondLst>
                                            <p:cond delay="0"/>
                                          </p:stCondLst>
                                        </p:cTn>
                                        <p:tgtEl>
                                          <p:spTgt spid="12"/>
                                        </p:tgtEl>
                                        <p:attrNameLst>
                                          <p:attrName>style.visibility</p:attrName>
                                        </p:attrNameLst>
                                      </p:cBhvr>
                                      <p:to>
                                        <p:strVal val="visible"/>
                                      </p:to>
                                    </p:set>
                                    <p:animEffect transition="in" filter="checkerboard(across)">
                                      <p:cBhvr>
                                        <p:cTn id="85" dur="10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xit" presetSubtype="32" fill="hold" grpId="1" nodeType="clickEffect">
                                  <p:stCondLst>
                                    <p:cond delay="0"/>
                                  </p:stCondLst>
                                  <p:childTnLst>
                                    <p:animEffect transition="out" filter="circle(out)">
                                      <p:cBhvr>
                                        <p:cTn id="89" dur="500"/>
                                        <p:tgtEl>
                                          <p:spTgt spid="5"/>
                                        </p:tgtEl>
                                      </p:cBhvr>
                                    </p:animEffect>
                                    <p:set>
                                      <p:cBhvr>
                                        <p:cTn id="90" dur="1" fill="hold">
                                          <p:stCondLst>
                                            <p:cond delay="500"/>
                                          </p:stCondLst>
                                        </p:cTn>
                                        <p:tgtEl>
                                          <p:spTgt spid="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checkerboard(across)">
                                      <p:cBhvr>
                                        <p:cTn id="9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5" grpId="0" bldLvl="0" animBg="1"/>
      <p:bldP spid="16" grpId="0"/>
      <p:bldP spid="17" grpId="0"/>
      <p:bldP spid="18" grpId="0" bldLvl="0" animBg="1"/>
      <p:bldP spid="3" grpId="0" animBg="1"/>
      <p:bldP spid="3" grpId="1" animBg="1"/>
      <p:bldP spid="5" grpId="0" animBg="1"/>
      <p:bldP spid="5" grpId="1" animBg="1"/>
      <p:bldP spid="6" grpId="0" animBg="1"/>
      <p:bldP spid="6" grpId="1" animBg="1"/>
      <p:bldP spid="7" grpId="0" animBg="1"/>
      <p:bldP spid="7" grpId="1" animBg="1"/>
      <p:bldP spid="8" grpId="0" animBg="1"/>
      <p:bldP spid="8" grpId="1" animBg="1"/>
      <p:bldP spid="9" grpId="0"/>
      <p:bldP spid="10"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l="-3000" t="-7000" r="-3000" b="-5000"/>
          </a:stretch>
        </a:blipFill>
        <a:effectLst/>
      </p:bgPr>
    </p:bg>
    <p:spTree>
      <p:nvGrpSpPr>
        <p:cNvPr id="1" name=""/>
        <p:cNvGrpSpPr/>
        <p:nvPr/>
      </p:nvGrpSpPr>
      <p:grpSpPr>
        <a:xfrm>
          <a:off x="0" y="0"/>
          <a:ext cx="0" cy="0"/>
          <a:chOff x="0" y="0"/>
          <a:chExt cx="0" cy="0"/>
        </a:xfrm>
      </p:grpSpPr>
      <p:sp>
        <p:nvSpPr>
          <p:cNvPr id="4" name="Text Box 3"/>
          <p:cNvSpPr txBox="1"/>
          <p:nvPr/>
        </p:nvSpPr>
        <p:spPr>
          <a:xfrm>
            <a:off x="2017395" y="1737995"/>
            <a:ext cx="8750935" cy="2552065"/>
          </a:xfrm>
          <a:prstGeom prst="rect">
            <a:avLst/>
          </a:prstGeom>
          <a:noFill/>
        </p:spPr>
        <p:txBody>
          <a:bodyPr wrap="square" rtlCol="0">
            <a:prstTxWarp prst="textChevron">
              <a:avLst>
                <a:gd name="adj" fmla="val 8483"/>
              </a:avLst>
            </a:prstTxWarp>
            <a:spAutoFit/>
          </a:bodyPr>
          <a:lstStyle/>
          <a:p>
            <a:r>
              <a:rPr lang="vi-VN" altLang="en-US" sz="7200" b="1">
                <a:solidFill>
                  <a:srgbClr val="FF0000"/>
                </a:solidFill>
                <a:latin typeface="Times New Roman" panose="02020603050405020304" pitchFamily="18" charset="0"/>
                <a:cs typeface="Times New Roman" panose="02020603050405020304" pitchFamily="18" charset="0"/>
              </a:rPr>
              <a:t>TIẾT HỌC ĐẾN ĐÂY KẾT THÚC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1153160" y="651510"/>
            <a:ext cx="10037445" cy="1938020"/>
          </a:xfrm>
          <a:prstGeom prst="rect">
            <a:avLst/>
          </a:prstGeom>
          <a:noFill/>
        </p:spPr>
        <p:txBody>
          <a:bodyPr wrap="square" rtlCol="0">
            <a:spAutoFit/>
          </a:bodyPr>
          <a:lstStyle/>
          <a:p>
            <a:pPr algn="ctr">
              <a:lnSpc>
                <a:spcPct val="150000"/>
              </a:lnSpc>
            </a:pPr>
            <a:r>
              <a:rPr lang="vi-VN" altLang="en-US" sz="4000" b="1" dirty="0">
                <a:solidFill>
                  <a:schemeClr val="bg1"/>
                </a:solidFill>
                <a:latin typeface="HP001 4 hàng" panose="020B0603050302020204" pitchFamily="34" charset="0"/>
                <a:cs typeface="HP001 4 hàng" panose="020B0603050302020204" pitchFamily="34" charset="0"/>
              </a:rPr>
              <a:t>Thứ năm, ngày </a:t>
            </a:r>
            <a:r>
              <a:rPr lang="en-US" altLang="en-US" sz="4000" b="1" dirty="0">
                <a:solidFill>
                  <a:schemeClr val="bg1"/>
                </a:solidFill>
                <a:latin typeface="HP001 4 hàng" panose="020B0603050302020204" pitchFamily="34" charset="0"/>
                <a:cs typeface="HP001 4 hàng" panose="020B0603050302020204" pitchFamily="34" charset="0"/>
              </a:rPr>
              <a:t>22</a:t>
            </a:r>
            <a:r>
              <a:rPr lang="vi-VN" altLang="en-US" sz="4000" b="1" dirty="0">
                <a:solidFill>
                  <a:schemeClr val="bg1"/>
                </a:solidFill>
                <a:latin typeface="HP001 4 hàng" panose="020B0603050302020204" pitchFamily="34" charset="0"/>
                <a:cs typeface="HP001 4 hàng" panose="020B0603050302020204" pitchFamily="34" charset="0"/>
              </a:rPr>
              <a:t> tháng </a:t>
            </a:r>
            <a:r>
              <a:rPr lang="en-US" altLang="en-US" sz="4000" b="1" dirty="0">
                <a:solidFill>
                  <a:schemeClr val="bg1"/>
                </a:solidFill>
                <a:latin typeface="HP001 4 hàng" panose="020B0603050302020204" pitchFamily="34" charset="0"/>
                <a:cs typeface="HP001 4 hàng" panose="020B0603050302020204" pitchFamily="34" charset="0"/>
              </a:rPr>
              <a:t>2</a:t>
            </a:r>
            <a:r>
              <a:rPr lang="vi-VN" altLang="en-US" sz="4000" b="1" dirty="0">
                <a:solidFill>
                  <a:schemeClr val="bg1"/>
                </a:solidFill>
                <a:latin typeface="HP001 4 hàng" panose="020B0603050302020204" pitchFamily="34" charset="0"/>
                <a:cs typeface="HP001 4 hàng" panose="020B0603050302020204" pitchFamily="34" charset="0"/>
              </a:rPr>
              <a:t> năm 202</a:t>
            </a:r>
            <a:r>
              <a:rPr lang="en-US" altLang="en-US" sz="4000" b="1" dirty="0">
                <a:solidFill>
                  <a:schemeClr val="bg1"/>
                </a:solidFill>
                <a:latin typeface="HP001 4 hàng" panose="020B0603050302020204" pitchFamily="34" charset="0"/>
                <a:cs typeface="HP001 4 hàng" panose="020B0603050302020204" pitchFamily="34" charset="0"/>
              </a:rPr>
              <a:t>4</a:t>
            </a:r>
            <a:endParaRPr lang="vi-VN" altLang="en-US" sz="4000" b="1" dirty="0">
              <a:solidFill>
                <a:schemeClr val="bg1"/>
              </a:solidFill>
              <a:latin typeface="HP001 4 hàng" panose="020B0603050302020204" pitchFamily="34" charset="0"/>
              <a:cs typeface="HP001 4 hàng" panose="020B0603050302020204" pitchFamily="34" charset="0"/>
            </a:endParaRPr>
          </a:p>
          <a:p>
            <a:pPr algn="ctr">
              <a:lnSpc>
                <a:spcPct val="150000"/>
              </a:lnSpc>
            </a:pPr>
            <a:r>
              <a:rPr lang="vi-VN" altLang="en-US" sz="4000" b="1" dirty="0">
                <a:solidFill>
                  <a:schemeClr val="bg1"/>
                </a:solidFill>
                <a:latin typeface="HP001 4 hàng" panose="020B0603050302020204" pitchFamily="34" charset="0"/>
                <a:cs typeface="HP001 4 hàng" panose="020B0603050302020204" pitchFamily="34" charset="0"/>
              </a:rPr>
              <a:t>Môn: tiếng Việt</a:t>
            </a:r>
          </a:p>
        </p:txBody>
      </p:sp>
      <p:sp>
        <p:nvSpPr>
          <p:cNvPr id="2" name="Rectangle 1"/>
          <p:cNvSpPr/>
          <p:nvPr/>
        </p:nvSpPr>
        <p:spPr>
          <a:xfrm>
            <a:off x="902335" y="2589530"/>
            <a:ext cx="10760710" cy="1568450"/>
          </a:xfrm>
          <a:prstGeom prst="rect">
            <a:avLst/>
          </a:prstGeom>
        </p:spPr>
        <p:txBody>
          <a:bodyPr wrap="square">
            <a:spAutoFit/>
          </a:bodyPr>
          <a:lstStyle/>
          <a:p>
            <a:pPr algn="ctr"/>
            <a:r>
              <a:rPr lang="vi-VN" altLang="en-US" sz="4800" b="1" dirty="0" err="1">
                <a:solidFill>
                  <a:schemeClr val="bg1"/>
                </a:solidFill>
                <a:latin typeface="HP001 4 hàng" panose="020B0603050302020204" pitchFamily="34" charset="0"/>
                <a:cs typeface="HP001 4 hàng" panose="020B0603050302020204" pitchFamily="34" charset="0"/>
              </a:rPr>
              <a:t>Bài 8: Mở rộng vốn từ về thiên nhiên;</a:t>
            </a:r>
          </a:p>
          <a:p>
            <a:pPr algn="ctr"/>
            <a:r>
              <a:rPr lang="vi-VN" altLang="en-US" sz="4800" b="1" dirty="0" err="1">
                <a:solidFill>
                  <a:schemeClr val="bg1"/>
                </a:solidFill>
                <a:latin typeface="HP001 4 hàng" panose="020B0603050302020204" pitchFamily="34" charset="0"/>
                <a:cs typeface="HP001 4 hàng" panose="020B0603050302020204" pitchFamily="34" charset="0"/>
              </a:rPr>
              <a:t>Câu nêu đặc điểm</a:t>
            </a:r>
          </a:p>
        </p:txBody>
      </p:sp>
      <p:sp>
        <p:nvSpPr>
          <p:cNvPr id="8" name="Cloud 7"/>
          <p:cNvSpPr/>
          <p:nvPr/>
        </p:nvSpPr>
        <p:spPr>
          <a:xfrm>
            <a:off x="4617085" y="4253230"/>
            <a:ext cx="2957195" cy="1170940"/>
          </a:xfrm>
          <a:prstGeom prst="cloud">
            <a:avLst/>
          </a:prstGeom>
          <a:solidFill>
            <a:schemeClr val="tx1">
              <a:alpha val="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bg1"/>
                </a:solidFill>
                <a:latin typeface="HP001 4 hàng" panose="020B0603050302020204" pitchFamily="34" charset="0"/>
                <a:cs typeface="HP001 4 hàng" panose="020B0603050302020204" pitchFamily="34" charset="0"/>
              </a:rPr>
              <a:t>Tiết</a:t>
            </a:r>
            <a:r>
              <a:rPr lang="en-US" sz="4000" b="1" dirty="0">
                <a:solidFill>
                  <a:schemeClr val="bg1"/>
                </a:solidFill>
                <a:latin typeface="HP001 4 hàng" panose="020B0603050302020204" pitchFamily="34" charset="0"/>
                <a:cs typeface="HP001 4 hàng" panose="020B0603050302020204" pitchFamily="34" charset="0"/>
              </a:rPr>
              <a:t> </a:t>
            </a:r>
            <a:r>
              <a:rPr lang="vi-VN" altLang="en-US" sz="4000" b="1" dirty="0">
                <a:solidFill>
                  <a:schemeClr val="bg1"/>
                </a:solidFill>
                <a:latin typeface="HP001 4 hàng" panose="020B0603050302020204" pitchFamily="34" charset="0"/>
                <a:cs typeface="HP001 4 hàng" panose="020B0603050302020204" pitchFamily="34" charset="0"/>
              </a:rPr>
              <a:t>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l="-2000" t="-6000" r="-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4365" y="695960"/>
            <a:ext cx="11033760" cy="1009650"/>
          </a:xfrm>
        </p:spPr>
        <p:txBody>
          <a:bodyPr/>
          <a:lstStyle/>
          <a:p>
            <a:r>
              <a:rPr lang="en-US" b="1">
                <a:latin typeface="Times New Roman" panose="02020603050405020304" pitchFamily="18" charset="0"/>
                <a:cs typeface="Times New Roman" panose="02020603050405020304" pitchFamily="18" charset="0"/>
              </a:rPr>
              <a:t>1</a:t>
            </a:r>
            <a:r>
              <a:rPr lang="en-US">
                <a:latin typeface="Times New Roman" panose="02020603050405020304" pitchFamily="18" charset="0"/>
                <a:cs typeface="Times New Roman" panose="02020603050405020304" pitchFamily="18" charset="0"/>
              </a:rPr>
              <a:t>.Xếp các từ ngữ dưới đây vào nhóm thích hợp:</a:t>
            </a:r>
          </a:p>
        </p:txBody>
      </p:sp>
      <p:pic>
        <p:nvPicPr>
          <p:cNvPr id="5" name="Picture 4"/>
          <p:cNvPicPr>
            <a:picLocks noChangeAspect="1"/>
          </p:cNvPicPr>
          <p:nvPr/>
        </p:nvPicPr>
        <p:blipFill>
          <a:blip r:embed="rId3"/>
          <a:stretch>
            <a:fillRect/>
          </a:stretch>
        </p:blipFill>
        <p:spPr>
          <a:xfrm>
            <a:off x="1910715" y="4635500"/>
            <a:ext cx="3105150" cy="1941830"/>
          </a:xfrm>
          <a:prstGeom prst="rect">
            <a:avLst/>
          </a:prstGeom>
        </p:spPr>
      </p:pic>
      <p:pic>
        <p:nvPicPr>
          <p:cNvPr id="6" name="Picture 5"/>
          <p:cNvPicPr>
            <a:picLocks noChangeAspect="1"/>
          </p:cNvPicPr>
          <p:nvPr/>
        </p:nvPicPr>
        <p:blipFill>
          <a:blip r:embed="rId4"/>
          <a:srcRect l="6805" t="1585" r="3664"/>
          <a:stretch>
            <a:fillRect/>
          </a:stretch>
        </p:blipFill>
        <p:spPr>
          <a:xfrm>
            <a:off x="7158355" y="4340860"/>
            <a:ext cx="2715260" cy="2405380"/>
          </a:xfrm>
          <a:prstGeom prst="roundRect">
            <a:avLst/>
          </a:prstGeom>
        </p:spPr>
      </p:pic>
      <p:pic>
        <p:nvPicPr>
          <p:cNvPr id="7" name="Picture 6"/>
          <p:cNvPicPr>
            <a:picLocks noChangeAspect="1"/>
          </p:cNvPicPr>
          <p:nvPr/>
        </p:nvPicPr>
        <p:blipFill>
          <a:blip r:embed="rId5"/>
          <a:srcRect l="3272" t="17843" b="13878"/>
          <a:stretch>
            <a:fillRect/>
          </a:stretch>
        </p:blipFill>
        <p:spPr>
          <a:xfrm>
            <a:off x="1463675" y="1670685"/>
            <a:ext cx="2233930" cy="546735"/>
          </a:xfrm>
          <a:prstGeom prst="teardrop">
            <a:avLst/>
          </a:prstGeom>
        </p:spPr>
      </p:pic>
      <p:pic>
        <p:nvPicPr>
          <p:cNvPr id="8" name="Picture 7"/>
          <p:cNvPicPr>
            <a:picLocks noChangeAspect="1"/>
          </p:cNvPicPr>
          <p:nvPr/>
        </p:nvPicPr>
        <p:blipFill>
          <a:blip r:embed="rId6"/>
          <a:srcRect l="3348" t="21491" b="17050"/>
          <a:stretch>
            <a:fillRect/>
          </a:stretch>
        </p:blipFill>
        <p:spPr>
          <a:xfrm>
            <a:off x="1538605" y="2515870"/>
            <a:ext cx="2163445" cy="492125"/>
          </a:xfrm>
          <a:prstGeom prst="teardrop">
            <a:avLst/>
          </a:prstGeom>
        </p:spPr>
      </p:pic>
      <p:pic>
        <p:nvPicPr>
          <p:cNvPr id="9" name="Picture 8"/>
          <p:cNvPicPr>
            <a:picLocks noChangeAspect="1"/>
          </p:cNvPicPr>
          <p:nvPr/>
        </p:nvPicPr>
        <p:blipFill>
          <a:blip r:embed="rId7"/>
          <a:srcRect l="6202" t="19077" b="17462"/>
          <a:stretch>
            <a:fillRect/>
          </a:stretch>
        </p:blipFill>
        <p:spPr>
          <a:xfrm>
            <a:off x="1633855" y="3277235"/>
            <a:ext cx="2112645" cy="523875"/>
          </a:xfrm>
          <a:prstGeom prst="teardrop">
            <a:avLst/>
          </a:prstGeom>
        </p:spPr>
      </p:pic>
      <p:pic>
        <p:nvPicPr>
          <p:cNvPr id="10" name="Picture 9"/>
          <p:cNvPicPr>
            <a:picLocks noChangeAspect="1"/>
          </p:cNvPicPr>
          <p:nvPr/>
        </p:nvPicPr>
        <p:blipFill>
          <a:blip r:embed="rId8"/>
          <a:srcRect l="3169" t="11224" r="4767" b="8188"/>
          <a:stretch>
            <a:fillRect/>
          </a:stretch>
        </p:blipFill>
        <p:spPr>
          <a:xfrm>
            <a:off x="5095240" y="1705610"/>
            <a:ext cx="2047875" cy="556260"/>
          </a:xfrm>
          <a:prstGeom prst="teardrop">
            <a:avLst/>
          </a:prstGeom>
        </p:spPr>
      </p:pic>
      <p:pic>
        <p:nvPicPr>
          <p:cNvPr id="11" name="Picture 10"/>
          <p:cNvPicPr>
            <a:picLocks noChangeAspect="1"/>
          </p:cNvPicPr>
          <p:nvPr/>
        </p:nvPicPr>
        <p:blipFill>
          <a:blip r:embed="rId9"/>
          <a:srcRect l="2865" t="15290" r="1390" b="13164"/>
          <a:stretch>
            <a:fillRect/>
          </a:stretch>
        </p:blipFill>
        <p:spPr>
          <a:xfrm>
            <a:off x="5079365" y="2515870"/>
            <a:ext cx="2143125" cy="555625"/>
          </a:xfrm>
          <a:prstGeom prst="teardrop">
            <a:avLst/>
          </a:prstGeom>
        </p:spPr>
      </p:pic>
      <p:pic>
        <p:nvPicPr>
          <p:cNvPr id="12" name="Picture 11"/>
          <p:cNvPicPr>
            <a:picLocks noChangeAspect="1"/>
          </p:cNvPicPr>
          <p:nvPr/>
        </p:nvPicPr>
        <p:blipFill>
          <a:blip r:embed="rId10"/>
          <a:srcRect l="2455" t="16275" r="2626" b="11392"/>
          <a:stretch>
            <a:fillRect/>
          </a:stretch>
        </p:blipFill>
        <p:spPr>
          <a:xfrm>
            <a:off x="5079365" y="3308985"/>
            <a:ext cx="2111375" cy="508000"/>
          </a:xfrm>
          <a:prstGeom prst="teardrop">
            <a:avLst/>
          </a:prstGeom>
        </p:spPr>
      </p:pic>
      <p:pic>
        <p:nvPicPr>
          <p:cNvPr id="13" name="Picture 12"/>
          <p:cNvPicPr>
            <a:picLocks noChangeAspect="1"/>
          </p:cNvPicPr>
          <p:nvPr/>
        </p:nvPicPr>
        <p:blipFill>
          <a:blip r:embed="rId11"/>
          <a:srcRect l="2695" t="8556" r="3660" b="10856"/>
          <a:stretch>
            <a:fillRect/>
          </a:stretch>
        </p:blipFill>
        <p:spPr>
          <a:xfrm>
            <a:off x="8269605" y="1657985"/>
            <a:ext cx="2096135" cy="556260"/>
          </a:xfrm>
          <a:prstGeom prst="teardrop">
            <a:avLst/>
          </a:prstGeom>
        </p:spPr>
      </p:pic>
      <p:pic>
        <p:nvPicPr>
          <p:cNvPr id="14" name="Picture 13"/>
          <p:cNvPicPr>
            <a:picLocks noChangeAspect="1"/>
          </p:cNvPicPr>
          <p:nvPr/>
        </p:nvPicPr>
        <p:blipFill>
          <a:blip r:embed="rId12"/>
          <a:srcRect l="2171" t="10064" r="-705" b="13446"/>
          <a:stretch>
            <a:fillRect/>
          </a:stretch>
        </p:blipFill>
        <p:spPr>
          <a:xfrm>
            <a:off x="8412480" y="2484120"/>
            <a:ext cx="2219325" cy="603250"/>
          </a:xfrm>
          <a:prstGeom prst="teardrop">
            <a:avLst/>
          </a:prstGeom>
        </p:spPr>
      </p:pic>
      <p:pic>
        <p:nvPicPr>
          <p:cNvPr id="15" name="Picture 14"/>
          <p:cNvPicPr>
            <a:picLocks noChangeAspect="1"/>
          </p:cNvPicPr>
          <p:nvPr/>
        </p:nvPicPr>
        <p:blipFill>
          <a:blip r:embed="rId13"/>
          <a:srcRect l="1528" t="2495" r="-3673" b="10180"/>
          <a:stretch>
            <a:fillRect/>
          </a:stretch>
        </p:blipFill>
        <p:spPr>
          <a:xfrm>
            <a:off x="8396605" y="3324860"/>
            <a:ext cx="2207260" cy="555625"/>
          </a:xfrm>
          <a:prstGeom prst="hexagon">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16667E-7 -4.81481E-6 L 0.09167 0.38473 " pathEditMode="relative" rAng="0" ptsTypes="AA">
                                      <p:cBhvr>
                                        <p:cTn id="46" dur="2000" fill="hold"/>
                                        <p:tgtEl>
                                          <p:spTgt spid="7"/>
                                        </p:tgtEl>
                                        <p:attrNameLst>
                                          <p:attrName>ppt_x</p:attrName>
                                          <p:attrName>ppt_y</p:attrName>
                                        </p:attrNameLst>
                                      </p:cBhvr>
                                      <p:rCtr x="4583" y="19236"/>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 0 L 0 0.25 E" pathEditMode="relative" ptsTypes="">
                                      <p:cBhvr>
                                        <p:cTn id="50" dur="2000" fill="hold"/>
                                        <p:tgtEl>
                                          <p:spTgt spid="8"/>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00234 0.00324 L 0.42357 0.21551 " pathEditMode="relative" rAng="0" ptsTypes="AA">
                                      <p:cBhvr>
                                        <p:cTn id="54" dur="2000" fill="hold"/>
                                        <p:tgtEl>
                                          <p:spTgt spid="9"/>
                                        </p:tgtEl>
                                        <p:attrNameLst>
                                          <p:attrName>ppt_x</p:attrName>
                                          <p:attrName>ppt_y</p:attrName>
                                        </p:attrNameLst>
                                      </p:cBhvr>
                                      <p:rCtr x="21289" y="10602"/>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1.48148E-6 L 0.19596 0.42824 " pathEditMode="relative" rAng="0" ptsTypes="AA">
                                      <p:cBhvr>
                                        <p:cTn id="58" dur="2000" fill="hold"/>
                                        <p:tgtEl>
                                          <p:spTgt spid="10"/>
                                        </p:tgtEl>
                                        <p:attrNameLst>
                                          <p:attrName>ppt_x</p:attrName>
                                          <p:attrName>ppt_y</p:attrName>
                                        </p:attrNameLst>
                                      </p:cBhvr>
                                      <p:rCtr x="9792" y="2141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5E-6 1.48148E-6 L -0.23086 0.23148 " pathEditMode="relative" rAng="0" ptsTypes="AA">
                                      <p:cBhvr>
                                        <p:cTn id="62" dur="2000" fill="hold"/>
                                        <p:tgtEl>
                                          <p:spTgt spid="11"/>
                                        </p:tgtEl>
                                        <p:attrNameLst>
                                          <p:attrName>ppt_x</p:attrName>
                                          <p:attrName>ppt_y</p:attrName>
                                        </p:attrNameLst>
                                      </p:cBhvr>
                                      <p:rCtr x="-11549" y="11574"/>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79167E-6 1.85185E-6 L 0.14635 0.19282 " pathEditMode="relative" rAng="0" ptsTypes="AA">
                                      <p:cBhvr>
                                        <p:cTn id="66" dur="2000" fill="hold"/>
                                        <p:tgtEl>
                                          <p:spTgt spid="12"/>
                                        </p:tgtEl>
                                        <p:attrNameLst>
                                          <p:attrName>ppt_x</p:attrName>
                                          <p:attrName>ppt_y</p:attrName>
                                        </p:attrNameLst>
                                      </p:cBhvr>
                                      <p:rCtr x="7318" y="9630"/>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16667E-6 -3.33333E-6 L -0.06458 0.39769 " pathEditMode="relative" rAng="0" ptsTypes="AA">
                                      <p:cBhvr>
                                        <p:cTn id="70" dur="2000" fill="hold"/>
                                        <p:tgtEl>
                                          <p:spTgt spid="13"/>
                                        </p:tgtEl>
                                        <p:attrNameLst>
                                          <p:attrName>ppt_x</p:attrName>
                                          <p:attrName>ppt_y</p:attrName>
                                        </p:attrNameLst>
                                      </p:cBhvr>
                                      <p:rCtr x="-3229" y="1988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58333E-6 -1.85185E-6 L -0.49336 0.24398 " pathEditMode="relative" rAng="0" ptsTypes="AA">
                                      <p:cBhvr>
                                        <p:cTn id="74" dur="2000" fill="hold"/>
                                        <p:tgtEl>
                                          <p:spTgt spid="14"/>
                                        </p:tgtEl>
                                        <p:attrNameLst>
                                          <p:attrName>ppt_x</p:attrName>
                                          <p:attrName>ppt_y</p:attrName>
                                        </p:attrNameLst>
                                      </p:cBhvr>
                                      <p:rCtr x="-24674" y="12199"/>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54167E-6 -2.22222E-6 L -0.50143 0.09954 " pathEditMode="relative" rAng="0" ptsTypes="AA">
                                      <p:cBhvr>
                                        <p:cTn id="78" dur="2000" fill="hold"/>
                                        <p:tgtEl>
                                          <p:spTgt spid="15"/>
                                        </p:tgtEl>
                                        <p:attrNameLst>
                                          <p:attrName>ppt_x</p:attrName>
                                          <p:attrName>ppt_y</p:attrName>
                                        </p:attrNameLst>
                                      </p:cBhvr>
                                      <p:rCtr x="-25078"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60347" y="5218157"/>
            <a:ext cx="1831582" cy="1831582"/>
          </a:xfrm>
          <a:prstGeom prst="rect">
            <a:avLst/>
          </a:prstGeom>
        </p:spPr>
      </p:pic>
      <p:pic>
        <p:nvPicPr>
          <p:cNvPr id="8" name="Picture 2" descr="Kết quả hình ảnh cho stock.xch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494790" y="-130175"/>
            <a:ext cx="9396095" cy="452818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283459" y="426624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A</a:t>
            </a:r>
            <a:r>
              <a:rPr kumimoji="0" lang="en-US" sz="3600" b="0" i="0" u="none" strike="noStrike" kern="1200" cap="none" spc="0" normalizeH="0" baseline="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Sông</a:t>
            </a:r>
            <a:r>
              <a:rPr kumimoji="0" lang="en-US" sz="3600" b="0" i="0" u="none" strike="noStrike" kern="1200" cap="none" spc="0" normalizeH="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a:t>
            </a:r>
            <a:endPar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a:off x="6896100" y="5547043"/>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D</a:t>
            </a:r>
            <a:r>
              <a:rPr kumimoji="0" lang="en-US" sz="3600" b="0" i="0" u="none" strike="noStrike" kern="1200" cap="none" spc="0" normalizeH="0" baseline="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Cánh</a:t>
            </a:r>
            <a:r>
              <a:rPr kumimoji="0" lang="en-US" sz="3600" b="0" i="0" u="none" strike="noStrike" kern="1200" cap="none" spc="0" normalizeH="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đồng</a:t>
            </a:r>
            <a:endPar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228346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C</a:t>
            </a:r>
            <a:r>
              <a:rPr kumimoji="0" lang="en-US" sz="3600" b="0" i="0" u="none" strike="noStrike" kern="1200" cap="none" spc="0" normalizeH="0" baseline="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Câu</a:t>
            </a:r>
            <a:r>
              <a:rPr kumimoji="0" lang="en-US" sz="3600" b="0" i="0" u="none" strike="noStrike" kern="1200" cap="none" spc="0" normalizeH="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chuyện</a:t>
            </a:r>
            <a:endPar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6896100" y="431973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B. </a:t>
            </a:r>
            <a:r>
              <a:rPr kumimoji="0" lang="en-US" sz="36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Giấc</a:t>
            </a:r>
            <a:r>
              <a:rPr kumimoji="0" lang="en-US" sz="3600" b="0" i="0" u="none" strike="noStrike" kern="1200" cap="none" spc="0" normalizeH="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mơ</a:t>
            </a:r>
            <a:endParaRPr kumimoji="0" lang="en-US" sz="36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2854624" y="1349286"/>
            <a:ext cx="6483835"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Hạt thóc</a:t>
            </a:r>
            <a:r>
              <a:rPr kumimoji="0" lang="en-US" sz="5400" b="0" i="0" u="none" strike="noStrike" kern="1200" cap="none" spc="0" normalizeH="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được sinh ra ở đâu?</a:t>
            </a:r>
            <a:endParaRPr kumimoji="0" lang="en-US" sz="54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843358" y="6146339"/>
            <a:ext cx="609600" cy="609600"/>
          </a:xfrm>
          <a:prstGeom prst="rect">
            <a:avLst/>
          </a:prstGeom>
        </p:spPr>
      </p:pic>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4173200" y="31342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1" presetClass="mediacall" presetSubtype="0" fill="hold" nodeType="withEffect">
                                  <p:stCondLst>
                                    <p:cond delay="0"/>
                                  </p:stCondLst>
                                  <p:childTnLst>
                                    <p:cmd type="call" cmd="playFrom(0.0)">
                                      <p:cBhvr>
                                        <p:cTn id="48" dur="1773"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21" presetClass="emph" presetSubtype="0" fill="hold" grpId="1" nodeType="withEffect">
                                  <p:stCondLst>
                                    <p:cond delay="0"/>
                                  </p:stCondLst>
                                  <p:childTnLst>
                                    <p:animClr clrSpc="hsl" dir="cw">
                                      <p:cBhvr override="childStyle">
                                        <p:cTn id="53" dur="500" fill="hold"/>
                                        <p:tgtEl>
                                          <p:spTgt spid="10"/>
                                        </p:tgtEl>
                                        <p:attrNameLst>
                                          <p:attrName>style.color</p:attrName>
                                        </p:attrNameLst>
                                      </p:cBhvr>
                                      <p:by>
                                        <p:hsl h="7200000" s="0" l="0"/>
                                      </p:by>
                                    </p:animClr>
                                    <p:animClr clrSpc="hsl" dir="cw">
                                      <p:cBhvr>
                                        <p:cTn id="54" dur="500" fill="hold"/>
                                        <p:tgtEl>
                                          <p:spTgt spid="10"/>
                                        </p:tgtEl>
                                        <p:attrNameLst>
                                          <p:attrName>fillcolor</p:attrName>
                                        </p:attrNameLst>
                                      </p:cBhvr>
                                      <p:by>
                                        <p:hsl h="7200000" s="0" l="0"/>
                                      </p:by>
                                    </p:animClr>
                                    <p:animClr clrSpc="hsl" dir="cw">
                                      <p:cBhvr>
                                        <p:cTn id="55" dur="500" fill="hold"/>
                                        <p:tgtEl>
                                          <p:spTgt spid="10"/>
                                        </p:tgtEl>
                                        <p:attrNameLst>
                                          <p:attrName>stroke.color</p:attrName>
                                        </p:attrNameLst>
                                      </p:cBhvr>
                                      <p:by>
                                        <p:hsl h="7200000" s="0" l="0"/>
                                      </p:by>
                                    </p:animClr>
                                    <p:set>
                                      <p:cBhvr>
                                        <p:cTn id="56" dur="500" fill="hold"/>
                                        <p:tgtEl>
                                          <p:spTgt spid="10"/>
                                        </p:tgtEl>
                                        <p:attrNameLst>
                                          <p:attrName>fill.type</p:attrName>
                                        </p:attrNameLst>
                                      </p:cBhvr>
                                      <p:to>
                                        <p:strVal val="solid"/>
                                      </p:to>
                                    </p:set>
                                  </p:childTnLst>
                                </p:cTn>
                              </p:par>
                              <p:par>
                                <p:cTn id="57" presetID="1" presetClass="mediacall" presetSubtype="0" fill="hold" nodeType="withEffect">
                                  <p:stCondLst>
                                    <p:cond delay="0"/>
                                  </p:stCondLst>
                                  <p:childTnLst>
                                    <p:cmd type="call" cmd="playFrom(0.0)">
                                      <p:cBhvr>
                                        <p:cTn id="58" dur="1252" fill="hold"/>
                                        <p:tgtEl>
                                          <p:spTgt spid="15"/>
                                        </p:tgtEl>
                                      </p:cBhvr>
                                    </p:cmd>
                                  </p:childTnLst>
                                </p:cTn>
                              </p:par>
                              <p:par>
                                <p:cTn id="59" presetID="1" presetClass="exit" presetSubtype="0" fill="hold" nodeType="withEffect">
                                  <p:stCondLst>
                                    <p:cond delay="0"/>
                                  </p:stCondLst>
                                  <p:childTnLst>
                                    <p:set>
                                      <p:cBhvr>
                                        <p:cTn id="60" dur="1" fill="hold">
                                          <p:stCondLst>
                                            <p:cond delay="0"/>
                                          </p:stCondLst>
                                        </p:cTn>
                                        <p:tgtEl>
                                          <p:spTgt spid="6"/>
                                        </p:tgtEl>
                                        <p:attrNameLst>
                                          <p:attrName>style.visibility</p:attrName>
                                        </p:attrNameLst>
                                      </p:cBhvr>
                                      <p:to>
                                        <p:strVal val="hidden"/>
                                      </p:to>
                                    </p:set>
                                  </p:childTnLst>
                                </p:cTn>
                              </p:par>
                              <p:par>
                                <p:cTn id="61" presetID="1" presetClass="mediacall" presetSubtype="0" fill="hold" nodeType="withEffect">
                                  <p:stCondLst>
                                    <p:cond delay="500"/>
                                  </p:stCondLst>
                                  <p:childTnLst>
                                    <p:cmd type="call" cmd="playFrom(0.0)">
                                      <p:cBhvr>
                                        <p:cTn id="62" dur="5042" fill="hold"/>
                                        <p:tgtEl>
                                          <p:spTgt spid="51"/>
                                        </p:tgtEl>
                                      </p:cBhvr>
                                    </p:cmd>
                                  </p:childTnLst>
                                </p:cTn>
                              </p:par>
                            </p:childTnLst>
                          </p:cTn>
                        </p:par>
                      </p:childTnLst>
                    </p:cTn>
                  </p:par>
                </p:childTnLst>
              </p:cTn>
              <p:nextCondLst>
                <p:cond evt="onClick" delay="0">
                  <p:tgtEl>
                    <p:spTgt spid="10"/>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2060" fill="hold"/>
                                        <p:tgtEl>
                                          <p:spTgt spid="16"/>
                                        </p:tgtEl>
                                      </p:cBhvr>
                                    </p:cmd>
                                  </p:childTnLst>
                                </p:cTn>
                              </p:par>
                            </p:childTnLst>
                          </p:cTn>
                        </p:par>
                      </p:childTnLst>
                    </p:cTn>
                  </p:par>
                </p:childTnLst>
              </p:cTn>
              <p:nextCondLst>
                <p:cond evt="onClick" delay="0">
                  <p:tgtEl>
                    <p:spTgt spid="9"/>
                  </p:tgtEl>
                </p:cond>
              </p:nextCondLst>
            </p:seq>
            <p:seq concurrent="1" nextAc="seek">
              <p:cTn id="71" restart="whenNotActive" fill="hold" evtFilter="cancelBubble" nodeType="interactiveSeq">
                <p:stCondLst>
                  <p:cond evt="onClick" delay="0">
                    <p:tgtEl>
                      <p:spTgt spid="1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2060" fill="hold"/>
                                        <p:tgtEl>
                                          <p:spTgt spid="17"/>
                                        </p:tgtEl>
                                      </p:cBhvr>
                                    </p:cmd>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1" presetClass="mediacall" presetSubtype="0" fill="hold" nodeType="withEffect">
                                  <p:stCondLst>
                                    <p:cond delay="0"/>
                                  </p:stCondLst>
                                  <p:childTnLst>
                                    <p:cmd type="call" cmd="playFrom(0.0)">
                                      <p:cBhvr>
                                        <p:cTn id="86" dur="2060" fill="hold"/>
                                        <p:tgtEl>
                                          <p:spTgt spid="18"/>
                                        </p:tgtEl>
                                      </p:cBhvr>
                                    </p:cmd>
                                  </p:childTnLst>
                                </p:cTn>
                              </p:par>
                            </p:childTnLst>
                          </p:cTn>
                        </p:par>
                      </p:childTnLst>
                    </p:cTn>
                  </p:par>
                </p:childTnLst>
              </p:cTn>
              <p:nextCondLst>
                <p:cond evt="onClick" delay="0">
                  <p:tgtEl>
                    <p:spTgt spid="11"/>
                  </p:tgtEl>
                </p:cond>
              </p:nextCondLst>
            </p:seq>
            <p:audio>
              <p:cMediaNode vol="100000">
                <p:cTn id="87" fill="hold" display="0">
                  <p:stCondLst>
                    <p:cond delay="indefinite"/>
                  </p:stCondLst>
                  <p:endCondLst>
                    <p:cond evt="onStopAudio" delay="0">
                      <p:tgtEl>
                        <p:sldTgt/>
                      </p:tgtEl>
                    </p:cond>
                  </p:endCondLst>
                </p:cTn>
                <p:tgtEl>
                  <p:spTgt spid="15"/>
                </p:tgtEl>
              </p:cMediaNode>
            </p:audio>
            <p:audio>
              <p:cMediaNode vol="33300">
                <p:cTn id="88" fill="hold" display="0">
                  <p:stCondLst>
                    <p:cond delay="indefinite"/>
                  </p:stCondLst>
                  <p:endCondLst>
                    <p:cond evt="onStopAudio" delay="0">
                      <p:tgtEl>
                        <p:sldTgt/>
                      </p:tgtEl>
                    </p:cond>
                  </p:endCondLst>
                </p:cTn>
                <p:tgtEl>
                  <p:spTgt spid="16"/>
                </p:tgtEl>
              </p:cMediaNode>
            </p:audio>
            <p:audio>
              <p:cMediaNode vol="40900">
                <p:cTn id="89" fill="hold" display="0">
                  <p:stCondLst>
                    <p:cond delay="indefinite"/>
                  </p:stCondLst>
                  <p:endCondLst>
                    <p:cond evt="onStopAudio" delay="0">
                      <p:tgtEl>
                        <p:sldTgt/>
                      </p:tgtEl>
                    </p:cond>
                  </p:endCondLst>
                </p:cTn>
                <p:tgtEl>
                  <p:spTgt spid="17"/>
                </p:tgtEl>
              </p:cMediaNode>
            </p:audio>
            <p:audio>
              <p:cMediaNode vol="34800">
                <p:cTn id="90" fill="hold" display="0">
                  <p:stCondLst>
                    <p:cond delay="indefinite"/>
                  </p:stCondLst>
                  <p:endCondLst>
                    <p:cond evt="onStopAudio" delay="0">
                      <p:tgtEl>
                        <p:sldTgt/>
                      </p:tgtEl>
                    </p:cond>
                  </p:endCondLst>
                </p:cTn>
                <p:tgtEl>
                  <p:spTgt spid="18"/>
                </p:tgtEl>
              </p:cMediaNode>
            </p:audio>
            <p:audio>
              <p:cMediaNode vol="80000">
                <p:cTn id="91" fill="hold" display="0">
                  <p:stCondLst>
                    <p:cond delay="indefinite"/>
                  </p:stCondLst>
                  <p:endCondLst>
                    <p:cond evt="onStopAudio" delay="0">
                      <p:tgtEl>
                        <p:sldTgt/>
                      </p:tgtEl>
                    </p:cond>
                  </p:endCondLst>
                </p:cTn>
                <p:tgtEl>
                  <p:spTgt spid="50"/>
                </p:tgtEl>
              </p:cMediaNode>
            </p:audio>
            <p:audio>
              <p:cMediaNode vol="42400">
                <p:cTn id="92" fill="hold" display="0">
                  <p:stCondLst>
                    <p:cond delay="indefinite"/>
                  </p:stCondLst>
                  <p:endCondLst>
                    <p:cond evt="onStopAudio" delay="0">
                      <p:tgtEl>
                        <p:sldTgt/>
                      </p:tgtEl>
                    </p:cond>
                  </p:endCondLst>
                </p:cTn>
                <p:tgtEl>
                  <p:spTgt spid="51"/>
                </p:tgtEl>
              </p:cMediaNode>
            </p:audio>
          </p:childTnLst>
        </p:cTn>
      </p:par>
    </p:tnLst>
    <p:bldLst>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l="-2000" t="-6000" r="-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435" y="365125"/>
            <a:ext cx="10906125" cy="1325880"/>
          </a:xfrm>
        </p:spPr>
        <p:txBody>
          <a:bodyPr>
            <a:noAutofit/>
          </a:bodyPr>
          <a:lstStyle/>
          <a:p>
            <a:r>
              <a:rPr lang="en-US" dirty="0">
                <a:latin typeface="Times New Roman" panose="02020603050405020304" pitchFamily="18" charset="0"/>
                <a:ea typeface="Arial-Rounded" panose="020B0500000000000000" pitchFamily="34" charset="0"/>
                <a:cs typeface="Times New Roman" panose="02020603050405020304" pitchFamily="18" charset="0"/>
              </a:rPr>
              <a:t>2</a:t>
            </a:r>
            <a:r>
              <a:rPr lang="en-US">
                <a:latin typeface="Times New Roman" panose="02020603050405020304" pitchFamily="18" charset="0"/>
                <a:ea typeface="Arial-Rounded" panose="020B0500000000000000" pitchFamily="34" charset="0"/>
                <a:cs typeface="Times New Roman" panose="02020603050405020304" pitchFamily="18" charset="0"/>
              </a:rPr>
              <a:t>. Ghép từ ngữ chỉ sự vật với những từ ngữ chỉ đặc điểm ở bài tập số 1 để tạo thành 3 câu.</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p:cNvSpPr>
            <a:spLocks noGrp="1"/>
          </p:cNvSpPr>
          <p:nvPr>
            <p:ph idx="1"/>
          </p:nvPr>
        </p:nvSpPr>
        <p:spPr>
          <a:xfrm>
            <a:off x="1276985" y="2043430"/>
            <a:ext cx="7165340" cy="800735"/>
          </a:xfrm>
        </p:spPr>
        <p:txBody>
          <a:bodyPr>
            <a:noAutofit/>
          </a:bodyPr>
          <a:lstStyle/>
          <a:p>
            <a:pPr marL="0" indent="0">
              <a:buNone/>
            </a:pPr>
            <a:r>
              <a:rPr lang="en-US" sz="48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48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Bầu trời trong xanh</a:t>
            </a:r>
            <a:endParaRPr lang="en-US" sz="4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7" name="Straight Connector 6"/>
          <p:cNvCxnSpPr/>
          <p:nvPr/>
        </p:nvCxnSpPr>
        <p:spPr>
          <a:xfrm flipV="1">
            <a:off x="1618615" y="944245"/>
            <a:ext cx="2730500" cy="88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23740" y="944245"/>
            <a:ext cx="19215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032240" y="944245"/>
            <a:ext cx="23183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127750" y="1562735"/>
            <a:ext cx="410210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txBox="1"/>
          <p:nvPr/>
        </p:nvSpPr>
        <p:spPr>
          <a:xfrm>
            <a:off x="2077720" y="3143885"/>
            <a:ext cx="5387340" cy="79057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vi-VN" altLang="en-US" sz="48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a:t>
            </a:r>
            <a:r>
              <a:rPr lang="en-US" sz="48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ương lúa vàng óng</a:t>
            </a:r>
            <a:endParaRPr lang="en-US" sz="4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ontent Placeholder 2"/>
          <p:cNvSpPr txBox="1"/>
          <p:nvPr/>
        </p:nvSpPr>
        <p:spPr>
          <a:xfrm>
            <a:off x="2077720" y="4234180"/>
            <a:ext cx="6149340" cy="78930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lấp lánh </a:t>
            </a:r>
            <a:endParaRPr lang="en-US" sz="4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Content Placeholder 2"/>
          <p:cNvSpPr txBox="1"/>
          <p:nvPr/>
        </p:nvSpPr>
        <p:spPr>
          <a:xfrm>
            <a:off x="2077720" y="5323205"/>
            <a:ext cx="6150610" cy="75628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Lũy tre xanh</a:t>
            </a:r>
            <a:endParaRPr lang="en-US" sz="4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 name="Straight Connector 3"/>
          <p:cNvCxnSpPr/>
          <p:nvPr/>
        </p:nvCxnSpPr>
        <p:spPr>
          <a:xfrm flipV="1">
            <a:off x="920750" y="1578610"/>
            <a:ext cx="180975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 calcmode="lin" valueType="num">
                                      <p:cBhvr additive="base">
                                        <p:cTn id="4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additive="base">
                                        <p:cTn id="4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 calcmode="lin" valueType="num">
                                      <p:cBhvr additive="base">
                                        <p:cTn id="5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additive="base">
                                        <p:cTn id="58" dur="500" fill="hold"/>
                                        <p:tgtEl>
                                          <p:spTgt spid="4"/>
                                        </p:tgtEl>
                                        <p:attrNameLst>
                                          <p:attrName>ppt_x</p:attrName>
                                        </p:attrNameLst>
                                      </p:cBhvr>
                                      <p:tavLst>
                                        <p:tav tm="0">
                                          <p:val>
                                            <p:strVal val="#ppt_x"/>
                                          </p:val>
                                        </p:tav>
                                        <p:tav tm="100000">
                                          <p:val>
                                            <p:strVal val="#ppt_x"/>
                                          </p:val>
                                        </p:tav>
                                      </p:tavLst>
                                    </p:anim>
                                    <p:anim calcmode="lin" valueType="num">
                                      <p:cBhvr additive="base">
                                        <p:cTn id="5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build="p"/>
      <p:bldP spid="18" grpId="0" build="p"/>
      <p:bldP spid="1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60" y="365125"/>
            <a:ext cx="11737074" cy="1325563"/>
          </a:xfrm>
        </p:spPr>
        <p:txBody>
          <a:bodyPr>
            <a:normAutofit/>
          </a:bodyPr>
          <a:lstStyle/>
          <a:p>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3</a:t>
            </a:r>
            <a:r>
              <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a:t>
            </a:r>
            <a:r>
              <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ỏi đáp về đặc điểm của các sự vật ngôi sao, dòng sông, nương lúa, bầu trời.</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itle 1"/>
          <p:cNvSpPr txBox="1"/>
          <p:nvPr/>
        </p:nvSpPr>
        <p:spPr>
          <a:xfrm>
            <a:off x="245745" y="1565275"/>
            <a:ext cx="6642735"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 - Bầu trời </a:t>
            </a:r>
            <a:r>
              <a:rPr lang="en-US" sz="40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thế nào</a:t>
            </a: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Bầu trời </a:t>
            </a:r>
            <a:r>
              <a:rPr lang="en-US" sz="40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cao vời vợi</a:t>
            </a:r>
            <a:endPar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itle 1"/>
          <p:cNvSpPr txBox="1"/>
          <p:nvPr/>
        </p:nvSpPr>
        <p:spPr>
          <a:xfrm>
            <a:off x="5467985" y="2642235"/>
            <a:ext cx="6007735"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Ngôi sao sáng lấp lánh.</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itle 1"/>
          <p:cNvSpPr txBox="1"/>
          <p:nvPr/>
        </p:nvSpPr>
        <p:spPr>
          <a:xfrm>
            <a:off x="887095" y="3868420"/>
            <a:ext cx="638810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Dòng sông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Dòng sông quanh co uốn khúc.</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p:cNvSpPr txBox="1"/>
          <p:nvPr/>
        </p:nvSpPr>
        <p:spPr>
          <a:xfrm>
            <a:off x="5468620" y="5194300"/>
            <a:ext cx="6007735"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Nương lúa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Nương lúa xanh mơn mởn.</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p:cNvCxnSpPr/>
          <p:nvPr/>
        </p:nvCxnSpPr>
        <p:spPr>
          <a:xfrm>
            <a:off x="887104" y="986962"/>
            <a:ext cx="1542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09498" y="979913"/>
            <a:ext cx="1812878" cy="7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93641" y="986962"/>
            <a:ext cx="2017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l="-3000" t="-7000" r="-3000" b="-5000"/>
          </a:stretch>
        </a:blipFill>
        <a:effectLst/>
      </p:bgPr>
    </p:bg>
    <p:spTree>
      <p:nvGrpSpPr>
        <p:cNvPr id="1" name=""/>
        <p:cNvGrpSpPr/>
        <p:nvPr/>
      </p:nvGrpSpPr>
      <p:grpSpPr>
        <a:xfrm>
          <a:off x="0" y="0"/>
          <a:ext cx="0" cy="0"/>
          <a:chOff x="0" y="0"/>
          <a:chExt cx="0" cy="0"/>
        </a:xfrm>
      </p:grpSpPr>
      <p:sp>
        <p:nvSpPr>
          <p:cNvPr id="4" name="Text Box 3"/>
          <p:cNvSpPr txBox="1"/>
          <p:nvPr/>
        </p:nvSpPr>
        <p:spPr>
          <a:xfrm>
            <a:off x="2017395" y="1737995"/>
            <a:ext cx="8750935" cy="2552065"/>
          </a:xfrm>
          <a:prstGeom prst="rect">
            <a:avLst/>
          </a:prstGeom>
          <a:noFill/>
        </p:spPr>
        <p:txBody>
          <a:bodyPr wrap="square" rtlCol="0">
            <a:prstTxWarp prst="textChevron">
              <a:avLst>
                <a:gd name="adj" fmla="val 8483"/>
              </a:avLst>
            </a:prstTxWarp>
            <a:spAutoFit/>
          </a:bodyPr>
          <a:lstStyle/>
          <a:p>
            <a:r>
              <a:rPr lang="vi-VN" altLang="en-US" sz="7200" b="1">
                <a:solidFill>
                  <a:srgbClr val="FF0000"/>
                </a:solidFill>
                <a:latin typeface="Times New Roman" panose="02020603050405020304" pitchFamily="18" charset="0"/>
                <a:cs typeface="Times New Roman" panose="02020603050405020304" pitchFamily="18" charset="0"/>
              </a:rPr>
              <a:t>TIẾT HỌC ĐẾN ĐÂY KẾT THÚC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1153160" y="651510"/>
            <a:ext cx="10037445" cy="1938020"/>
          </a:xfrm>
          <a:prstGeom prst="rect">
            <a:avLst/>
          </a:prstGeom>
          <a:noFill/>
        </p:spPr>
        <p:txBody>
          <a:bodyPr wrap="square" rtlCol="0">
            <a:spAutoFit/>
          </a:bodyPr>
          <a:lstStyle/>
          <a:p>
            <a:pPr algn="ctr">
              <a:lnSpc>
                <a:spcPct val="150000"/>
              </a:lnSpc>
            </a:pPr>
            <a:r>
              <a:rPr lang="vi-VN" altLang="en-US" sz="4000" b="1">
                <a:solidFill>
                  <a:schemeClr val="bg1"/>
                </a:solidFill>
                <a:latin typeface="HP001 4 hàng" panose="020B0603050302020204" pitchFamily="34" charset="0"/>
                <a:cs typeface="HP001 4 hàng" panose="020B0603050302020204" pitchFamily="34" charset="0"/>
              </a:rPr>
              <a:t>Thứ sáu, ngày 4 tháng 3 năm 2022</a:t>
            </a:r>
          </a:p>
          <a:p>
            <a:pPr algn="ctr">
              <a:lnSpc>
                <a:spcPct val="150000"/>
              </a:lnSpc>
            </a:pPr>
            <a:r>
              <a:rPr lang="vi-VN" altLang="en-US" sz="4000" b="1">
                <a:solidFill>
                  <a:schemeClr val="bg1"/>
                </a:solidFill>
                <a:latin typeface="HP001 4 hàng" panose="020B0603050302020204" pitchFamily="34" charset="0"/>
                <a:cs typeface="HP001 4 hàng" panose="020B0603050302020204" pitchFamily="34" charset="0"/>
              </a:rPr>
              <a:t>Môn: tiếng Việt</a:t>
            </a:r>
          </a:p>
        </p:txBody>
      </p:sp>
      <p:sp>
        <p:nvSpPr>
          <p:cNvPr id="2" name="Rectangle 1"/>
          <p:cNvSpPr/>
          <p:nvPr/>
        </p:nvSpPr>
        <p:spPr>
          <a:xfrm>
            <a:off x="902335" y="2589530"/>
            <a:ext cx="10760710" cy="1568450"/>
          </a:xfrm>
          <a:prstGeom prst="rect">
            <a:avLst/>
          </a:prstGeom>
        </p:spPr>
        <p:txBody>
          <a:bodyPr wrap="square">
            <a:spAutoFit/>
          </a:bodyPr>
          <a:lstStyle/>
          <a:p>
            <a:pPr algn="ctr"/>
            <a:r>
              <a:rPr lang="vi-VN" altLang="en-US" sz="4800" b="1" dirty="0" err="1">
                <a:solidFill>
                  <a:schemeClr val="bg1"/>
                </a:solidFill>
                <a:latin typeface="HP001 4 hàng" panose="020B0603050302020204" pitchFamily="34" charset="0"/>
                <a:cs typeface="HP001 4 hàng" panose="020B0603050302020204" pitchFamily="34" charset="0"/>
              </a:rPr>
              <a:t>Bài 8: Viết đoạn văn kể lại một sự việc đã chứng kiến hoặc tham gia.</a:t>
            </a:r>
          </a:p>
        </p:txBody>
      </p:sp>
      <p:sp>
        <p:nvSpPr>
          <p:cNvPr id="8" name="Cloud 7"/>
          <p:cNvSpPr/>
          <p:nvPr/>
        </p:nvSpPr>
        <p:spPr>
          <a:xfrm>
            <a:off x="4617085" y="4253230"/>
            <a:ext cx="2957195" cy="1170940"/>
          </a:xfrm>
          <a:prstGeom prst="cloud">
            <a:avLst/>
          </a:prstGeom>
          <a:solidFill>
            <a:schemeClr val="tx1">
              <a:alpha val="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bg1"/>
                </a:solidFill>
                <a:latin typeface="HP001 4 hàng" panose="020B0603050302020204" pitchFamily="34" charset="0"/>
                <a:cs typeface="HP001 4 hàng" panose="020B0603050302020204" pitchFamily="34" charset="0"/>
              </a:rPr>
              <a:t>Tiết</a:t>
            </a:r>
            <a:r>
              <a:rPr lang="en-US" sz="4000" b="1" dirty="0">
                <a:solidFill>
                  <a:schemeClr val="bg1"/>
                </a:solidFill>
                <a:latin typeface="HP001 4 hàng" panose="020B0603050302020204" pitchFamily="34" charset="0"/>
                <a:cs typeface="HP001 4 hàng" panose="020B0603050302020204" pitchFamily="34" charset="0"/>
              </a:rPr>
              <a:t> </a:t>
            </a:r>
            <a:r>
              <a:rPr lang="vi-VN" altLang="en-US" sz="4000" b="1" dirty="0">
                <a:solidFill>
                  <a:schemeClr val="bg1"/>
                </a:solidFill>
                <a:latin typeface="HP001 4 hàng" panose="020B0603050302020204" pitchFamily="34" charset="0"/>
                <a:cs typeface="HP001 4 hàng" panose="020B0603050302020204" pitchFamily="34" charset="0"/>
              </a:rPr>
              <a:t>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77845" y="1010285"/>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l="-3000" t="-7000" r="-3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142978" y="548522"/>
            <a:ext cx="10142128" cy="707886"/>
          </a:xfrm>
          <a:prstGeom prst="rect">
            <a:avLst/>
          </a:prstGeom>
          <a:noFill/>
        </p:spPr>
        <p:txBody>
          <a:bodyPr wrap="square" rtlCol="0">
            <a:spAutoFit/>
          </a:bodyPr>
          <a:lstStyle/>
          <a:p>
            <a:pPr marL="514350" indent="-514350" algn="l">
              <a:buAutoNum type="arabicPeriod"/>
            </a:pP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về đặc điểm của từng người trong tranh </a:t>
            </a:r>
            <a:endPar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61365" y="1256665"/>
            <a:ext cx="10349230" cy="469836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000" t="-7000" r="-3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40560" y="2289810"/>
            <a:ext cx="8310880" cy="4246880"/>
          </a:xfrm>
          <a:prstGeom prst="rect">
            <a:avLst/>
          </a:prstGeom>
        </p:spPr>
      </p:pic>
      <p:sp>
        <p:nvSpPr>
          <p:cNvPr id="5" name="Oval Callout 4"/>
          <p:cNvSpPr/>
          <p:nvPr/>
        </p:nvSpPr>
        <p:spPr>
          <a:xfrm>
            <a:off x="481965" y="2388870"/>
            <a:ext cx="2216785" cy="1183640"/>
          </a:xfrm>
          <a:prstGeom prst="wedgeEllipseCallout">
            <a:avLst>
              <a:gd name="adj1" fmla="val 34295"/>
              <a:gd name="adj2" fmla="val 8389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a:solidFill>
                  <a:schemeClr val="tx1"/>
                </a:solidFill>
                <a:latin typeface="Times New Roman" panose="02020603050405020304" pitchFamily="18" charset="0"/>
                <a:cs typeface="Times New Roman" panose="02020603050405020304" pitchFamily="18" charset="0"/>
              </a:rPr>
              <a:t>Các cụ già nhặt cỏ, đốt lá</a:t>
            </a:r>
          </a:p>
        </p:txBody>
      </p:sp>
      <p:sp>
        <p:nvSpPr>
          <p:cNvPr id="6" name="Oval Callout 5"/>
          <p:cNvSpPr/>
          <p:nvPr/>
        </p:nvSpPr>
        <p:spPr>
          <a:xfrm>
            <a:off x="345440" y="5387975"/>
            <a:ext cx="2459990" cy="1274445"/>
          </a:xfrm>
          <a:prstGeom prst="wedgeEllipseCallout">
            <a:avLst>
              <a:gd name="adj1" fmla="val 81315"/>
              <a:gd name="adj2" fmla="val -4188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a:solidFill>
                  <a:schemeClr val="tx1"/>
                </a:solidFill>
                <a:latin typeface="Times New Roman" panose="02020603050405020304" pitchFamily="18" charset="0"/>
                <a:cs typeface="Times New Roman" panose="02020603050405020304" pitchFamily="18" charset="0"/>
              </a:rPr>
              <a:t>Người lớn đánh trâu cày bừa</a:t>
            </a:r>
          </a:p>
        </p:txBody>
      </p:sp>
      <p:sp>
        <p:nvSpPr>
          <p:cNvPr id="7" name="Oval Callout 6"/>
          <p:cNvSpPr/>
          <p:nvPr/>
        </p:nvSpPr>
        <p:spPr>
          <a:xfrm>
            <a:off x="9868535" y="2576830"/>
            <a:ext cx="2157095" cy="1703705"/>
          </a:xfrm>
          <a:prstGeom prst="wedgeEllipseCallout">
            <a:avLst>
              <a:gd name="adj1" fmla="val -57925"/>
              <a:gd name="adj2" fmla="val 6761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a:solidFill>
                  <a:schemeClr val="tx1"/>
                </a:solidFill>
                <a:latin typeface="Times New Roman" panose="02020603050405020304" pitchFamily="18" charset="0"/>
                <a:cs typeface="Times New Roman" panose="02020603050405020304" pitchFamily="18" charset="0"/>
              </a:rPr>
              <a:t>Các bà mẹ tra ngô và các em bé ngủ khì trên lưng mẹ..</a:t>
            </a:r>
          </a:p>
        </p:txBody>
      </p:sp>
      <p:sp>
        <p:nvSpPr>
          <p:cNvPr id="8" name="Oval Callout 7"/>
          <p:cNvSpPr/>
          <p:nvPr/>
        </p:nvSpPr>
        <p:spPr>
          <a:xfrm>
            <a:off x="9506585" y="5432425"/>
            <a:ext cx="2127250" cy="1229995"/>
          </a:xfrm>
          <a:prstGeom prst="wedgeEllipseCallout">
            <a:avLst>
              <a:gd name="adj1" fmla="val -85373"/>
              <a:gd name="adj2" fmla="val -2743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a:solidFill>
                  <a:schemeClr val="tx1"/>
                </a:solidFill>
                <a:latin typeface="Times New Roman" panose="02020603050405020304" pitchFamily="18" charset="0"/>
                <a:cs typeface="Times New Roman" panose="02020603050405020304" pitchFamily="18" charset="0"/>
              </a:rPr>
              <a:t>Hai chú bé bắc bếp thổi cơm.</a:t>
            </a:r>
          </a:p>
        </p:txBody>
      </p:sp>
      <p:sp>
        <p:nvSpPr>
          <p:cNvPr id="4" name="Text Box 3"/>
          <p:cNvSpPr txBox="1"/>
          <p:nvPr/>
        </p:nvSpPr>
        <p:spPr>
          <a:xfrm>
            <a:off x="209550" y="205105"/>
            <a:ext cx="11816080" cy="2183765"/>
          </a:xfrm>
          <a:prstGeom prst="rect">
            <a:avLst/>
          </a:prstGeom>
          <a:noFill/>
          <a:ln w="25400">
            <a:solidFill>
              <a:srgbClr val="FFC000"/>
            </a:solidFill>
          </a:ln>
        </p:spPr>
        <p:txBody>
          <a:bodyPr wrap="square" rtlCol="0">
            <a:spAutoFit/>
          </a:bodyPr>
          <a:lstStyle/>
          <a:p>
            <a:r>
              <a:rPr lang="vi-VN" altLang="en-US" sz="2800">
                <a:latin typeface="Times New Roman" panose="02020603050405020304" pitchFamily="18" charset="0"/>
                <a:cs typeface="Times New Roman" panose="02020603050405020304" pitchFamily="18" charset="0"/>
              </a:rPr>
              <a:t>Tham khảo đoạn văn sau:</a:t>
            </a:r>
          </a:p>
          <a:p>
            <a:r>
              <a:rPr lang="vi-VN" altLang="en-US" sz="2800">
                <a:latin typeface="Times New Roman" panose="02020603050405020304" pitchFamily="18" charset="0"/>
                <a:cs typeface="Times New Roman" panose="02020603050405020304" pitchFamily="18" charset="0"/>
              </a:rPr>
              <a:t>        Trên nương, mỗi người một việc. Người lớn đánh trâu ra cày. Các cụ già nhặt cỏ, đốt  lá. Mấy chú bé bắc bếp thổi cơm. Các bà mẹ tra ngô. Các em bé ngủ khì trên lưng mẹ.</a:t>
            </a:r>
          </a:p>
          <a:p>
            <a:pPr algn="r"/>
            <a:r>
              <a:rPr lang="vi-VN" altLang="en-US" sz="2400">
                <a:latin typeface="Times New Roman" panose="02020603050405020304" pitchFamily="18" charset="0"/>
                <a:cs typeface="Times New Roman" panose="02020603050405020304" pitchFamily="18" charset="0"/>
              </a:rPr>
              <a:t>( Theo Tô Hoài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l="-2000" t="-7000" r="-2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44830"/>
            <a:ext cx="10350500" cy="1325880"/>
          </a:xfrm>
        </p:spPr>
        <p:txBody>
          <a:bodyPr>
            <a:noAutofit/>
          </a:bodyPr>
          <a:lstStyle/>
          <a:p>
            <a:r>
              <a:rPr lang="en-US">
                <a:latin typeface="Times New Roman" panose="02020603050405020304" pitchFamily="18" charset="0"/>
                <a:cs typeface="Times New Roman" panose="02020603050405020304" pitchFamily="18" charset="0"/>
              </a:rPr>
              <a:t>2. Viết 3 – 5 câu kể về một sự việc đã chứng kiến hoặc tham gia ở nơi em sống.</a:t>
            </a:r>
          </a:p>
        </p:txBody>
      </p:sp>
      <p:pic>
        <p:nvPicPr>
          <p:cNvPr id="4" name="Content Placeholder 3"/>
          <p:cNvPicPr>
            <a:picLocks noGrp="1" noChangeAspect="1"/>
          </p:cNvPicPr>
          <p:nvPr>
            <p:ph idx="1"/>
          </p:nvPr>
        </p:nvPicPr>
        <p:blipFill>
          <a:blip r:embed="rId3"/>
          <a:stretch>
            <a:fillRect/>
          </a:stretch>
        </p:blipFill>
        <p:spPr>
          <a:xfrm>
            <a:off x="838200" y="2067560"/>
            <a:ext cx="10530840" cy="4182110"/>
          </a:xfrm>
          <a:prstGeom prst="rect">
            <a:avLst/>
          </a:prstGeom>
          <a:blipFill>
            <a:blip r:embed="rId4"/>
            <a:tile tx="0" ty="0" sx="100000" sy="99000" flip="none" algn="tl"/>
          </a:blip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34779" y="360243"/>
            <a:ext cx="10324373" cy="1322070"/>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2. Viết 3 – 5 câu kể về một sự việc đã chứng kiến hoặc tham gia ở nơi em sống.</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Speech Bubble: Rectangle with Corners Rounded 2"/>
          <p:cNvSpPr/>
          <p:nvPr/>
        </p:nvSpPr>
        <p:spPr>
          <a:xfrm>
            <a:off x="266065" y="1682750"/>
            <a:ext cx="11659870" cy="4857115"/>
          </a:xfrm>
          <a:prstGeom prst="wedgeRoundRectCallout">
            <a:avLst>
              <a:gd name="adj1" fmla="val -20576"/>
              <a:gd name="adj2" fmla="val 49966"/>
              <a:gd name="adj3" fmla="val 16667"/>
            </a:avLst>
          </a:prstGeom>
          <a:blipFill rotWithShape="1">
            <a:blip r:embed="rId2"/>
            <a:stretch>
              <a:fillRect l="-7000" t="-6000" r="-7000"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Chủ nhật tuần vừa rồi, khu phố của em có một buổi tổng vệ sinh. Em cùng với chị gái đã quét dọn sạch sẽ con đường của xóm. Sau đó, em đi nhặt cỏ ở các bồn cây ven đường</a:t>
            </a:r>
            <a:r>
              <a:rPr lang="vi-VN" altLang="en-US" sz="3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và </a:t>
            </a:r>
            <a:r>
              <a:rPr lang="en-US" sz="3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tưới nước cho chúng. Sau một ngày lao động vất vả, con đường nhỏ của xóm như được khoác lên </a:t>
            </a:r>
            <a:r>
              <a:rPr lang="vi-VN" altLang="en-US" sz="3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một màu sắc</a:t>
            </a:r>
            <a:r>
              <a:rPr lang="en-US" sz="3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mới. Em rất vui vì đã góp một phần nhỏ bé vào việc giữ gìn khu phố sạch đẹp.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1153160" y="651510"/>
            <a:ext cx="10037445" cy="1938020"/>
          </a:xfrm>
          <a:prstGeom prst="rect">
            <a:avLst/>
          </a:prstGeom>
          <a:noFill/>
        </p:spPr>
        <p:txBody>
          <a:bodyPr wrap="square" rtlCol="0">
            <a:spAutoFit/>
          </a:bodyPr>
          <a:lstStyle/>
          <a:p>
            <a:pPr algn="ctr">
              <a:lnSpc>
                <a:spcPct val="150000"/>
              </a:lnSpc>
            </a:pPr>
            <a:r>
              <a:rPr lang="vi-VN" altLang="en-US" sz="4000" b="1">
                <a:solidFill>
                  <a:schemeClr val="bg1"/>
                </a:solidFill>
                <a:latin typeface="HP001 4 hàng" panose="020B0603050302020204" pitchFamily="34" charset="0"/>
                <a:cs typeface="HP001 4 hàng" panose="020B0603050302020204" pitchFamily="34" charset="0"/>
              </a:rPr>
              <a:t>Thứ sáu, ngày 4 tháng 3 năm 2022</a:t>
            </a:r>
          </a:p>
          <a:p>
            <a:pPr algn="ctr">
              <a:lnSpc>
                <a:spcPct val="150000"/>
              </a:lnSpc>
            </a:pPr>
            <a:r>
              <a:rPr lang="vi-VN" altLang="en-US" sz="4000" b="1">
                <a:solidFill>
                  <a:schemeClr val="bg1"/>
                </a:solidFill>
                <a:latin typeface="HP001 4 hàng" panose="020B0603050302020204" pitchFamily="34" charset="0"/>
                <a:cs typeface="HP001 4 hàng" panose="020B0603050302020204" pitchFamily="34" charset="0"/>
              </a:rPr>
              <a:t>Môn: tiếng Việt</a:t>
            </a:r>
          </a:p>
        </p:txBody>
      </p:sp>
      <p:sp>
        <p:nvSpPr>
          <p:cNvPr id="2" name="Rectangle 1"/>
          <p:cNvSpPr/>
          <p:nvPr/>
        </p:nvSpPr>
        <p:spPr>
          <a:xfrm>
            <a:off x="902335" y="2771140"/>
            <a:ext cx="10760710" cy="1014730"/>
          </a:xfrm>
          <a:prstGeom prst="rect">
            <a:avLst/>
          </a:prstGeom>
        </p:spPr>
        <p:txBody>
          <a:bodyPr wrap="square">
            <a:spAutoFit/>
          </a:bodyPr>
          <a:lstStyle/>
          <a:p>
            <a:pPr algn="ctr"/>
            <a:r>
              <a:rPr lang="vi-VN" altLang="en-US" sz="6000" b="1" dirty="0" err="1">
                <a:solidFill>
                  <a:schemeClr val="bg1"/>
                </a:solidFill>
                <a:latin typeface="HP001 4 hàng" panose="020B0603050302020204" pitchFamily="34" charset="0"/>
                <a:cs typeface="HP001 4 hàng" panose="020B0603050302020204" pitchFamily="34" charset="0"/>
              </a:rPr>
              <a:t>Bài 8: Đọc mở rộng</a:t>
            </a:r>
          </a:p>
        </p:txBody>
      </p:sp>
      <p:sp>
        <p:nvSpPr>
          <p:cNvPr id="8" name="Cloud 7"/>
          <p:cNvSpPr/>
          <p:nvPr/>
        </p:nvSpPr>
        <p:spPr>
          <a:xfrm>
            <a:off x="4617085" y="4253230"/>
            <a:ext cx="2957195" cy="1170940"/>
          </a:xfrm>
          <a:prstGeom prst="cloud">
            <a:avLst/>
          </a:prstGeom>
          <a:solidFill>
            <a:schemeClr val="tx1">
              <a:alpha val="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bg1"/>
                </a:solidFill>
                <a:latin typeface="HP001 4 hàng" panose="020B0603050302020204" pitchFamily="34" charset="0"/>
                <a:cs typeface="HP001 4 hàng" panose="020B0603050302020204" pitchFamily="34" charset="0"/>
              </a:rPr>
              <a:t>Tiết</a:t>
            </a:r>
            <a:r>
              <a:rPr lang="en-US" sz="4000" b="1" dirty="0">
                <a:solidFill>
                  <a:schemeClr val="bg1"/>
                </a:solidFill>
                <a:latin typeface="HP001 4 hàng" panose="020B0603050302020204" pitchFamily="34" charset="0"/>
                <a:cs typeface="HP001 4 hàng" panose="020B0603050302020204" pitchFamily="34" charset="0"/>
              </a:rPr>
              <a:t> </a:t>
            </a:r>
            <a:r>
              <a:rPr lang="vi-VN" altLang="en-US" sz="4000" b="1" dirty="0">
                <a:solidFill>
                  <a:schemeClr val="bg1"/>
                </a:solidFill>
                <a:latin typeface="HP001 4 hàng" panose="020B0603050302020204" pitchFamily="34" charset="0"/>
                <a:cs typeface="HP001 4 hàng" panose="020B0603050302020204" pitchFamily="34" charset="0"/>
              </a:rPr>
              <a:t>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60508" y="5107667"/>
            <a:ext cx="1831582" cy="1831582"/>
          </a:xfrm>
          <a:prstGeom prst="rect">
            <a:avLst/>
          </a:prstGeom>
        </p:spPr>
      </p:pic>
      <p:pic>
        <p:nvPicPr>
          <p:cNvPr id="10" name="Picture 2" descr="Kết quả hình ảnh cho stock.xch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876118" y="-17145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6459220" y="5658968"/>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D</a:t>
            </a:r>
            <a:r>
              <a:rPr kumimoji="0" lang="en-US" sz="3600" b="0" i="0" u="none" strike="noStrike" kern="1200" cap="none" spc="0" normalizeH="0" baseline="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Món</a:t>
            </a:r>
            <a:r>
              <a:rPr kumimoji="0" lang="en-US" sz="3600" b="0" i="0" u="none" strike="noStrike" kern="1200" cap="none" spc="0" normalizeH="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ăn </a:t>
            </a:r>
            <a:endPar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1124585" y="4356735"/>
            <a:ext cx="4683125"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A</a:t>
            </a:r>
            <a:r>
              <a:rPr kumimoji="0" lang="en-US" sz="3600" b="0" i="0" u="none" strike="noStrike" kern="1200" cap="none" spc="0" normalizeH="0" baseline="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a:t>
            </a:r>
            <a:r>
              <a:rPr lang="en-US" sz="3600">
                <a:solidFill>
                  <a:schemeClr val="accent5">
                    <a:lumMod val="50000"/>
                  </a:schemeClr>
                </a:solidFill>
                <a:latin typeface="Times New Roman" panose="02020603050405020304" pitchFamily="18" charset="0"/>
                <a:cs typeface="Times New Roman" panose="02020603050405020304" pitchFamily="18" charset="0"/>
              </a:rPr>
              <a:t>n</a:t>
            </a:r>
            <a:r>
              <a:rPr lang="en-US" sz="3600" noProof="0">
                <a:solidFill>
                  <a:schemeClr val="accent5">
                    <a:lumMod val="50000"/>
                  </a:schemeClr>
                </a:solidFill>
                <a:latin typeface="Times New Roman" panose="02020603050405020304" pitchFamily="18" charset="0"/>
                <a:cs typeface="Times New Roman" panose="02020603050405020304" pitchFamily="18" charset="0"/>
              </a:rPr>
              <a:t>uôi sống con người </a:t>
            </a:r>
            <a:endPar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1124585" y="5547360"/>
            <a:ext cx="4683125"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0" i="0" u="none" strike="noStrike" kern="1200" cap="none" spc="0" normalizeH="0" baseline="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C.</a:t>
            </a:r>
            <a:r>
              <a:rPr kumimoji="0" lang="en-US" sz="3600" b="0" i="0" u="none" strike="noStrike" kern="1200" cap="none" spc="0" normalizeH="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một loại thực phẩm </a:t>
            </a:r>
            <a:endPar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6459219" y="439783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B.một</a:t>
            </a:r>
            <a:r>
              <a:rPr kumimoji="0" lang="en-US" sz="3600" b="0" i="0" u="none" strike="noStrike" kern="1200" cap="none" spc="0" normalizeH="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thức quà</a:t>
            </a:r>
            <a:endParaRPr kumimoji="0" lang="en-US" sz="3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3054985" y="1308646"/>
            <a:ext cx="6081544"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Hạt thóc</a:t>
            </a:r>
            <a:r>
              <a:rPr kumimoji="0" lang="en-US" sz="4800" b="0" i="0" u="none" strike="noStrike" kern="1200" cap="none" spc="0" normalizeH="0" noProof="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 quý giá như thế nào với con người? </a:t>
            </a:r>
            <a:endParaRPr kumimoji="0" lang="en-US" sz="48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843358" y="6146339"/>
            <a:ext cx="609600" cy="609600"/>
          </a:xfrm>
          <a:prstGeom prst="rect">
            <a:avLst/>
          </a:prstGeom>
        </p:spPr>
      </p:pic>
      <p:pic>
        <p:nvPicPr>
          <p:cNvPr id="5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4173200" y="31342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1" presetClass="mediacall" presetSubtype="0" fill="hold" nodeType="withEffect">
                                  <p:stCondLst>
                                    <p:cond delay="0"/>
                                  </p:stCondLst>
                                  <p:childTnLst>
                                    <p:cmd type="call" cmd="playFrom(0.0)">
                                      <p:cBhvr>
                                        <p:cTn id="40" dur="1773"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21" presetClass="emph" presetSubtype="0" fill="hold" grpId="1" nodeType="withEffect">
                                  <p:stCondLst>
                                    <p:cond delay="0"/>
                                  </p:stCondLst>
                                  <p:childTnLst>
                                    <p:animClr clrSpc="hsl" dir="cw">
                                      <p:cBhvr override="childStyle">
                                        <p:cTn id="45" dur="500" fill="hold"/>
                                        <p:tgtEl>
                                          <p:spTgt spid="12"/>
                                        </p:tgtEl>
                                        <p:attrNameLst>
                                          <p:attrName>style.color</p:attrName>
                                        </p:attrNameLst>
                                      </p:cBhvr>
                                      <p:by>
                                        <p:hsl h="7200000" s="0" l="0"/>
                                      </p:by>
                                    </p:animClr>
                                    <p:animClr clrSpc="hsl" dir="cw">
                                      <p:cBhvr>
                                        <p:cTn id="46" dur="500" fill="hold"/>
                                        <p:tgtEl>
                                          <p:spTgt spid="12"/>
                                        </p:tgtEl>
                                        <p:attrNameLst>
                                          <p:attrName>fillcolor</p:attrName>
                                        </p:attrNameLst>
                                      </p:cBhvr>
                                      <p:by>
                                        <p:hsl h="7200000" s="0" l="0"/>
                                      </p:by>
                                    </p:animClr>
                                    <p:animClr clrSpc="hsl" dir="cw">
                                      <p:cBhvr>
                                        <p:cTn id="47" dur="500" fill="hold"/>
                                        <p:tgtEl>
                                          <p:spTgt spid="12"/>
                                        </p:tgtEl>
                                        <p:attrNameLst>
                                          <p:attrName>stroke.color</p:attrName>
                                        </p:attrNameLst>
                                      </p:cBhvr>
                                      <p:by>
                                        <p:hsl h="7200000" s="0" l="0"/>
                                      </p:by>
                                    </p:animClr>
                                    <p:set>
                                      <p:cBhvr>
                                        <p:cTn id="48" dur="500" fill="hold"/>
                                        <p:tgtEl>
                                          <p:spTgt spid="12"/>
                                        </p:tgtEl>
                                        <p:attrNameLst>
                                          <p:attrName>fill.type</p:attrName>
                                        </p:attrNameLst>
                                      </p:cBhvr>
                                      <p:to>
                                        <p:strVal val="solid"/>
                                      </p:to>
                                    </p:set>
                                  </p:childTnLst>
                                </p:cTn>
                              </p:par>
                              <p:par>
                                <p:cTn id="49" presetID="1" presetClass="mediacall" presetSubtype="0" fill="hold" nodeType="withEffect">
                                  <p:stCondLst>
                                    <p:cond delay="0"/>
                                  </p:stCondLst>
                                  <p:childTnLst>
                                    <p:cmd type="call" cmd="playFrom(0.0)">
                                      <p:cBhvr>
                                        <p:cTn id="50" dur="1252" fill="hold"/>
                                        <p:tgtEl>
                                          <p:spTgt spid="17"/>
                                        </p:tgtEl>
                                      </p:cBhvr>
                                    </p:cmd>
                                  </p:childTnLst>
                                </p:cTn>
                              </p:par>
                              <p:par>
                                <p:cTn id="51" presetID="1" presetClass="entr" presetSubtype="0" fill="hold" nodeType="withEffect">
                                  <p:stCondLst>
                                    <p:cond delay="500"/>
                                  </p:stCondLst>
                                  <p:childTnLst>
                                    <p:set>
                                      <p:cBhvr>
                                        <p:cTn id="52" dur="1" fill="hold">
                                          <p:stCondLst>
                                            <p:cond delay="0"/>
                                          </p:stCondLst>
                                        </p:cTn>
                                        <p:tgtEl>
                                          <p:spTgt spid="9"/>
                                        </p:tgtEl>
                                        <p:attrNameLst>
                                          <p:attrName>style.visibility</p:attrName>
                                        </p:attrNameLst>
                                      </p:cBhvr>
                                      <p:to>
                                        <p:strVal val="visible"/>
                                      </p:to>
                                    </p:set>
                                  </p:childTnLst>
                                </p:cTn>
                              </p:par>
                              <p:par>
                                <p:cTn id="53" presetID="32" presetClass="emph" presetSubtype="0" repeatCount="indefinite" fill="hold" nodeType="withEffect">
                                  <p:stCondLst>
                                    <p:cond delay="500"/>
                                  </p:stCondLst>
                                  <p:childTnLst>
                                    <p:animRot by="120000">
                                      <p:cBhvr>
                                        <p:cTn id="54" dur="200" fill="hold">
                                          <p:stCondLst>
                                            <p:cond delay="0"/>
                                          </p:stCondLst>
                                        </p:cTn>
                                        <p:tgtEl>
                                          <p:spTgt spid="9"/>
                                        </p:tgtEl>
                                        <p:attrNameLst>
                                          <p:attrName>r</p:attrName>
                                        </p:attrNameLst>
                                      </p:cBhvr>
                                    </p:animRot>
                                    <p:animRot by="-240000">
                                      <p:cBhvr>
                                        <p:cTn id="55" dur="400" fill="hold">
                                          <p:stCondLst>
                                            <p:cond delay="400"/>
                                          </p:stCondLst>
                                        </p:cTn>
                                        <p:tgtEl>
                                          <p:spTgt spid="9"/>
                                        </p:tgtEl>
                                        <p:attrNameLst>
                                          <p:attrName>r</p:attrName>
                                        </p:attrNameLst>
                                      </p:cBhvr>
                                    </p:animRot>
                                    <p:animRot by="240000">
                                      <p:cBhvr>
                                        <p:cTn id="56" dur="400" fill="hold">
                                          <p:stCondLst>
                                            <p:cond delay="800"/>
                                          </p:stCondLst>
                                        </p:cTn>
                                        <p:tgtEl>
                                          <p:spTgt spid="9"/>
                                        </p:tgtEl>
                                        <p:attrNameLst>
                                          <p:attrName>r</p:attrName>
                                        </p:attrNameLst>
                                      </p:cBhvr>
                                    </p:animRot>
                                    <p:animRot by="-240000">
                                      <p:cBhvr>
                                        <p:cTn id="57" dur="400" fill="hold">
                                          <p:stCondLst>
                                            <p:cond delay="1200"/>
                                          </p:stCondLst>
                                        </p:cTn>
                                        <p:tgtEl>
                                          <p:spTgt spid="9"/>
                                        </p:tgtEl>
                                        <p:attrNameLst>
                                          <p:attrName>r</p:attrName>
                                        </p:attrNameLst>
                                      </p:cBhvr>
                                    </p:animRot>
                                    <p:animRot by="120000">
                                      <p:cBhvr>
                                        <p:cTn id="58" dur="400" fill="hold">
                                          <p:stCondLst>
                                            <p:cond delay="1600"/>
                                          </p:stCondLst>
                                        </p:cTn>
                                        <p:tgtEl>
                                          <p:spTgt spid="9"/>
                                        </p:tgtEl>
                                        <p:attrNameLst>
                                          <p:attrName>r</p:attrName>
                                        </p:attrNameLst>
                                      </p:cBhvr>
                                    </p:animRot>
                                  </p:childTnLst>
                                </p:cTn>
                              </p:par>
                              <p:par>
                                <p:cTn id="59" presetID="1" presetClass="mediacall" presetSubtype="0" fill="hold" nodeType="withEffect">
                                  <p:stCondLst>
                                    <p:cond delay="500"/>
                                  </p:stCondLst>
                                  <p:childTnLst>
                                    <p:cmd type="call" cmd="playFrom(0.0)">
                                      <p:cBhvr>
                                        <p:cTn id="60" dur="5042" fill="hold"/>
                                        <p:tgtEl>
                                          <p:spTgt spid="53"/>
                                        </p:tgtEl>
                                      </p:cBhvr>
                                    </p:cmd>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4"/>
                                        </p:tgtEl>
                                      </p:cBhvr>
                                    </p:animEffect>
                                    <p:set>
                                      <p:cBhvr>
                                        <p:cTn id="66" dur="1" fill="hold">
                                          <p:stCondLst>
                                            <p:cond delay="499"/>
                                          </p:stCondLst>
                                        </p:cTn>
                                        <p:tgtEl>
                                          <p:spTgt spid="14"/>
                                        </p:tgtEl>
                                        <p:attrNameLst>
                                          <p:attrName>style.visibility</p:attrName>
                                        </p:attrNameLst>
                                      </p:cBhvr>
                                      <p:to>
                                        <p:strVal val="hidden"/>
                                      </p:to>
                                    </p:set>
                                  </p:childTnLst>
                                </p:cTn>
                              </p:par>
                              <p:par>
                                <p:cTn id="67" presetID="1" presetClass="mediacall" presetSubtype="0" fill="hold" nodeType="withEffect">
                                  <p:stCondLst>
                                    <p:cond delay="0"/>
                                  </p:stCondLst>
                                  <p:childTnLst>
                                    <p:cmd type="call" cmd="playFrom(0.0)">
                                      <p:cBhvr>
                                        <p:cTn id="68" dur="2060" fill="hold"/>
                                        <p:tgtEl>
                                          <p:spTgt spid="19"/>
                                        </p:tgtEl>
                                      </p:cBhvr>
                                    </p:cmd>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2060" fill="hold"/>
                                        <p:tgtEl>
                                          <p:spTgt spid="18"/>
                                        </p:tgtEl>
                                      </p:cBhvr>
                                    </p:cmd>
                                  </p:child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2060" fill="hold"/>
                                        <p:tgtEl>
                                          <p:spTgt spid="20"/>
                                        </p:tgtEl>
                                      </p:cBhvr>
                                    </p:cmd>
                                  </p:childTnLst>
                                </p:cTn>
                              </p:par>
                            </p:childTnLst>
                          </p:cTn>
                        </p:par>
                      </p:childTnLst>
                    </p:cTn>
                  </p:par>
                </p:childTnLst>
              </p:cTn>
              <p:nextCondLst>
                <p:cond evt="onClick" delay="0">
                  <p:tgtEl>
                    <p:spTgt spid="11"/>
                  </p:tgtEl>
                </p:cond>
              </p:nextCondLst>
            </p:seq>
            <p:audio>
              <p:cMediaNode vol="100000">
                <p:cTn id="85" fill="hold" display="0">
                  <p:stCondLst>
                    <p:cond delay="indefinite"/>
                  </p:stCondLst>
                  <p:endCondLst>
                    <p:cond evt="onStopAudio" delay="0">
                      <p:tgtEl>
                        <p:sldTgt/>
                      </p:tgtEl>
                    </p:cond>
                  </p:endCondLst>
                </p:cTn>
                <p:tgtEl>
                  <p:spTgt spid="17"/>
                </p:tgtEl>
              </p:cMediaNode>
            </p:audio>
            <p:audio>
              <p:cMediaNode vol="39300">
                <p:cTn id="86" fill="hold" display="0">
                  <p:stCondLst>
                    <p:cond delay="indefinite"/>
                  </p:stCondLst>
                  <p:endCondLst>
                    <p:cond evt="onStopAudio" delay="0">
                      <p:tgtEl>
                        <p:sldTgt/>
                      </p:tgtEl>
                    </p:cond>
                  </p:endCondLst>
                </p:cTn>
                <p:tgtEl>
                  <p:spTgt spid="18"/>
                </p:tgtEl>
              </p:cMediaNode>
            </p:audio>
            <p:audio>
              <p:cMediaNode vol="36300">
                <p:cTn id="87" fill="hold" display="0">
                  <p:stCondLst>
                    <p:cond delay="indefinite"/>
                  </p:stCondLst>
                  <p:endCondLst>
                    <p:cond evt="onStopAudio" delay="0">
                      <p:tgtEl>
                        <p:sldTgt/>
                      </p:tgtEl>
                    </p:cond>
                  </p:endCondLst>
                </p:cTn>
                <p:tgtEl>
                  <p:spTgt spid="19"/>
                </p:tgtEl>
              </p:cMediaNode>
            </p:audio>
            <p:audio>
              <p:cMediaNode vol="33300">
                <p:cTn id="88" fill="hold" display="0">
                  <p:stCondLst>
                    <p:cond delay="indefinite"/>
                  </p:stCondLst>
                  <p:endCondLst>
                    <p:cond evt="onStopAudio" delay="0">
                      <p:tgtEl>
                        <p:sldTgt/>
                      </p:tgtEl>
                    </p:cond>
                  </p:endCondLst>
                </p:cTn>
                <p:tgtEl>
                  <p:spTgt spid="20"/>
                </p:tgtEl>
              </p:cMediaNode>
            </p:audio>
            <p:audio>
              <p:cMediaNode vol="80000">
                <p:cTn id="89" fill="hold" display="0">
                  <p:stCondLst>
                    <p:cond delay="indefinite"/>
                  </p:stCondLst>
                  <p:endCondLst>
                    <p:cond evt="onStopAudio" delay="0">
                      <p:tgtEl>
                        <p:sldTgt/>
                      </p:tgtEl>
                    </p:cond>
                  </p:endCondLst>
                </p:cTn>
                <p:tgtEl>
                  <p:spTgt spid="52"/>
                </p:tgtEl>
              </p:cMediaNode>
            </p:audio>
            <p:audio>
              <p:cMediaNode vol="42400">
                <p:cTn id="90" fill="hold" display="0">
                  <p:stCondLst>
                    <p:cond delay="indefinite"/>
                  </p:stCondLst>
                  <p:endCondLst>
                    <p:cond evt="onStopAudio" delay="0">
                      <p:tgtEl>
                        <p:sldTgt/>
                      </p:tgtEl>
                    </p:cond>
                  </p:endCondLst>
                </p:cTn>
                <p:tgtEl>
                  <p:spTgt spid="53"/>
                </p:tgtEl>
              </p:cMediaNode>
            </p:audio>
          </p:childTnLst>
        </p:cTn>
      </p:par>
    </p:tnLst>
    <p:bldLst>
      <p:bldP spid="11" grpId="0" bldLvl="0" animBg="1"/>
      <p:bldP spid="11" grpId="1" bldLvl="0" animBg="1"/>
      <p:bldP spid="12" grpId="0" bldLvl="0" animBg="1"/>
      <p:bldP spid="12" grpId="1" bldLvl="0" animBg="1"/>
      <p:bldP spid="13" grpId="0" bldLvl="0" animBg="1"/>
      <p:bldP spid="13" grpId="1" bldLvl="0" animBg="1"/>
      <p:bldP spid="14" grpId="0" bldLvl="0" animBg="1"/>
      <p:bldP spid="14" grpId="1" bldLvl="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016" y="85647"/>
            <a:ext cx="11724279" cy="1325563"/>
          </a:xfrm>
        </p:spPr>
        <p:txBody>
          <a:bodyPr>
            <a:normAutofit/>
          </a:bodyPr>
          <a:lstStyle/>
          <a:p>
            <a:r>
              <a:rPr lang="vi-VN" altLang="en-US" sz="3600" dirty="0" err="1">
                <a:latin typeface="Times New Roman" panose="02020603050405020304" pitchFamily="18" charset="0"/>
                <a:ea typeface="Arial-Rounded" panose="020B0500000000000000" pitchFamily="34" charset="0"/>
                <a:cs typeface="Times New Roman" panose="02020603050405020304" pitchFamily="18" charset="0"/>
              </a:rPr>
              <a:t>1.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thơ</a:t>
            </a:r>
            <a:r>
              <a:rPr lang="vi-VN" altLang="en-US" sz="3600" dirty="0" err="1">
                <a:latin typeface="Times New Roman" panose="02020603050405020304" pitchFamily="18" charset="0"/>
                <a:ea typeface="Arial-Rounded" panose="020B0500000000000000" pitchFamily="34" charset="0"/>
                <a:cs typeface="Times New Roman" panose="02020603050405020304" pitchFamily="18" charset="0"/>
              </a:rPr>
              <a:t> về vẻ</a:t>
            </a:r>
            <a:r>
              <a:rPr lang="en-US" sz="3600">
                <a:latin typeface="Times New Roman" panose="02020603050405020304" pitchFamily="18" charset="0"/>
                <a:ea typeface="Arial-Rounded" panose="020B0500000000000000" pitchFamily="34" charset="0"/>
                <a:cs typeface="Times New Roman" panose="02020603050405020304" pitchFamily="18" charset="0"/>
              </a:rPr>
              <a:t> đẹp thiên nhiên. Trao đổi với các bạn suy nghĩ của em về bài thơ.</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269240" y="1411605"/>
            <a:ext cx="4925060" cy="5446395"/>
          </a:xfrm>
          <a:prstGeom prst="rect">
            <a:avLst/>
          </a:prstGeom>
        </p:spPr>
        <p:txBody>
          <a:bodyPr wrap="square">
            <a:spAutoFit/>
          </a:bodyPr>
          <a:lstStyle/>
          <a:p>
            <a:pPr algn="l"/>
            <a:r>
              <a:rPr lang="en-US" sz="3200" b="1">
                <a:solidFill>
                  <a:srgbClr val="333333"/>
                </a:solidFill>
                <a:latin typeface="Times New Roman" panose="02020603050405020304" pitchFamily="18" charset="0"/>
                <a:cs typeface="Times New Roman" panose="02020603050405020304" pitchFamily="18" charset="0"/>
              </a:rPr>
              <a:t>	  </a:t>
            </a:r>
            <a:r>
              <a:rPr lang="vi-VN" sz="3200" b="1">
                <a:solidFill>
                  <a:srgbClr val="333333"/>
                </a:solidFill>
                <a:latin typeface="Times New Roman" panose="02020603050405020304" pitchFamily="18" charset="0"/>
                <a:cs typeface="Times New Roman" panose="02020603050405020304" pitchFamily="18" charset="0"/>
              </a:rPr>
              <a:t>GIÓ</a:t>
            </a:r>
            <a:endParaRPr lang="vi-VN" sz="3200">
              <a:solidFill>
                <a:srgbClr val="333333"/>
              </a:solidFill>
              <a:latin typeface="Times New Roman" panose="02020603050405020304" pitchFamily="18" charset="0"/>
              <a:cs typeface="Times New Roman" panose="02020603050405020304" pitchFamily="18" charset="0"/>
            </a:endParaRPr>
          </a:p>
          <a:p>
            <a:pPr algn="l"/>
            <a:r>
              <a:rPr lang="vi-VN" sz="3200">
                <a:solidFill>
                  <a:srgbClr val="333333"/>
                </a:solidFill>
                <a:latin typeface="Times New Roman" panose="02020603050405020304" pitchFamily="18" charset="0"/>
                <a:cs typeface="Times New Roman" panose="02020603050405020304" pitchFamily="18" charset="0"/>
              </a:rPr>
              <a:t>Gió lúc nào cũng chạy</a:t>
            </a:r>
          </a:p>
          <a:p>
            <a:pPr algn="l"/>
            <a:r>
              <a:rPr lang="vi-VN" sz="3200">
                <a:solidFill>
                  <a:srgbClr val="333333"/>
                </a:solidFill>
                <a:latin typeface="Times New Roman" panose="02020603050405020304" pitchFamily="18" charset="0"/>
                <a:cs typeface="Times New Roman" panose="02020603050405020304" pitchFamily="18" charset="0"/>
              </a:rPr>
              <a:t>Suốt ngày vội thế à</a:t>
            </a:r>
          </a:p>
          <a:p>
            <a:pPr algn="l"/>
            <a:r>
              <a:rPr lang="vi-VN" sz="3200">
                <a:solidFill>
                  <a:srgbClr val="333333"/>
                </a:solidFill>
                <a:latin typeface="Times New Roman" panose="02020603050405020304" pitchFamily="18" charset="0"/>
                <a:cs typeface="Times New Roman" panose="02020603050405020304" pitchFamily="18" charset="0"/>
              </a:rPr>
              <a:t>Lúc nào cũng huýt sáo</a:t>
            </a:r>
          </a:p>
          <a:p>
            <a:pPr algn="l"/>
            <a:r>
              <a:rPr lang="vi-VN" sz="3200">
                <a:solidFill>
                  <a:srgbClr val="333333"/>
                </a:solidFill>
                <a:latin typeface="Times New Roman" panose="02020603050405020304" pitchFamily="18" charset="0"/>
                <a:cs typeface="Times New Roman" panose="02020603050405020304" pitchFamily="18" charset="0"/>
              </a:rPr>
              <a:t>Lúc nào cũng hát ca …</a:t>
            </a:r>
          </a:p>
          <a:p>
            <a:pPr algn="l"/>
            <a:endParaRPr lang="vi-VN" sz="3200">
              <a:solidFill>
                <a:srgbClr val="333333"/>
              </a:solidFill>
              <a:latin typeface="Times New Roman" panose="02020603050405020304" pitchFamily="18" charset="0"/>
              <a:cs typeface="Times New Roman" panose="02020603050405020304" pitchFamily="18" charset="0"/>
            </a:endParaRPr>
          </a:p>
          <a:p>
            <a:pPr algn="l"/>
            <a:r>
              <a:rPr lang="vi-VN" sz="3200">
                <a:solidFill>
                  <a:srgbClr val="333333"/>
                </a:solidFill>
                <a:latin typeface="Times New Roman" panose="02020603050405020304" pitchFamily="18" charset="0"/>
                <a:cs typeface="Times New Roman" panose="02020603050405020304" pitchFamily="18" charset="0"/>
              </a:rPr>
              <a:t>Gió thích chơi chong chóng</a:t>
            </a:r>
          </a:p>
          <a:p>
            <a:pPr algn="l"/>
            <a:r>
              <a:rPr lang="vi-VN" sz="3200">
                <a:solidFill>
                  <a:srgbClr val="333333"/>
                </a:solidFill>
                <a:latin typeface="Times New Roman" panose="02020603050405020304" pitchFamily="18" charset="0"/>
                <a:cs typeface="Times New Roman" panose="02020603050405020304" pitchFamily="18" charset="0"/>
              </a:rPr>
              <a:t>Cùng bé chơi thả diều</a:t>
            </a:r>
          </a:p>
          <a:p>
            <a:pPr algn="l"/>
            <a:r>
              <a:rPr lang="vi-VN" sz="3200">
                <a:solidFill>
                  <a:srgbClr val="333333"/>
                </a:solidFill>
                <a:latin typeface="Times New Roman" panose="02020603050405020304" pitchFamily="18" charset="0"/>
                <a:cs typeface="Times New Roman" panose="02020603050405020304" pitchFamily="18" charset="0"/>
              </a:rPr>
              <a:t>Lại giật tung nón bé</a:t>
            </a:r>
          </a:p>
          <a:p>
            <a:pPr algn="l"/>
            <a:r>
              <a:rPr lang="vi-VN" sz="3200">
                <a:solidFill>
                  <a:srgbClr val="333333"/>
                </a:solidFill>
                <a:latin typeface="Times New Roman" panose="02020603050405020304" pitchFamily="18" charset="0"/>
                <a:cs typeface="Times New Roman" panose="02020603050405020304" pitchFamily="18" charset="0"/>
              </a:rPr>
              <a:t>Gió bông đùa chọc trêu</a:t>
            </a:r>
          </a:p>
          <a:p>
            <a:pPr algn="r"/>
            <a:r>
              <a:rPr lang="vi-VN" sz="2800" b="0" i="1">
                <a:solidFill>
                  <a:srgbClr val="333333"/>
                </a:solidFill>
                <a:effectLst/>
                <a:latin typeface="Times New Roman" panose="02020603050405020304" pitchFamily="18" charset="0"/>
                <a:cs typeface="Times New Roman" panose="02020603050405020304" pitchFamily="18" charset="0"/>
              </a:rPr>
              <a:t>(Đặng Hấn)</a:t>
            </a:r>
          </a:p>
        </p:txBody>
      </p:sp>
      <p:pic>
        <p:nvPicPr>
          <p:cNvPr id="5" name="Picture 4"/>
          <p:cNvPicPr>
            <a:picLocks noChangeAspect="1"/>
          </p:cNvPicPr>
          <p:nvPr/>
        </p:nvPicPr>
        <p:blipFill>
          <a:blip r:embed="rId2"/>
          <a:stretch>
            <a:fillRect/>
          </a:stretch>
        </p:blipFill>
        <p:spPr>
          <a:xfrm>
            <a:off x="5143500" y="1411605"/>
            <a:ext cx="6814820" cy="513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55905" y="706120"/>
            <a:ext cx="4361180" cy="5446395"/>
          </a:xfrm>
          <a:prstGeom prst="rect">
            <a:avLst/>
          </a:prstGeom>
          <a:noFill/>
          <a:ln w="25400">
            <a:noFill/>
          </a:ln>
          <a:extLst>
            <a:ext uri="{909E8E84-426E-40DD-AFC4-6F175D3DCCD1}">
              <a14:hiddenFill xmlns:a14="http://schemas.microsoft.com/office/drawing/2010/main">
                <a:solidFill>
                  <a:srgbClr val="00B0F0"/>
                </a:solidFill>
              </a14:hiddenFill>
            </a:ext>
          </a:extLst>
        </p:spPr>
        <p:txBody>
          <a:bodyPr wrap="square" rtlCol="0">
            <a:spAutoFit/>
          </a:bodyPr>
          <a:lstStyle/>
          <a:p>
            <a:pPr algn="ctr"/>
            <a:r>
              <a:rPr lang="vi-VN" altLang="en-US" sz="3200" b="1">
                <a:latin typeface="Times New Roman" panose="02020603050405020304" pitchFamily="18" charset="0"/>
                <a:cs typeface="Times New Roman" panose="02020603050405020304" pitchFamily="18" charset="0"/>
              </a:rPr>
              <a:t>Nắng</a:t>
            </a:r>
            <a:r>
              <a:rPr lang="vi-VN" altLang="en-US" sz="3200">
                <a:latin typeface="Times New Roman" panose="02020603050405020304" pitchFamily="18" charset="0"/>
                <a:cs typeface="Times New Roman" panose="02020603050405020304" pitchFamily="18" charset="0"/>
              </a:rPr>
              <a:t> </a:t>
            </a:r>
          </a:p>
          <a:p>
            <a:r>
              <a:rPr lang="vi-VN" altLang="en-US" sz="3200">
                <a:latin typeface="Times New Roman" panose="02020603050405020304" pitchFamily="18" charset="0"/>
                <a:cs typeface="Times New Roman" panose="02020603050405020304" pitchFamily="18" charset="0"/>
              </a:rPr>
              <a:t>Nắng vừa đậu trên lá</a:t>
            </a:r>
          </a:p>
          <a:p>
            <a:r>
              <a:rPr lang="vi-VN" altLang="en-US" sz="3200">
                <a:latin typeface="Times New Roman" panose="02020603050405020304" pitchFamily="18" charset="0"/>
                <a:cs typeface="Times New Roman" panose="02020603050405020304" pitchFamily="18" charset="0"/>
              </a:rPr>
              <a:t>Gió rung nắng rơi ngay</a:t>
            </a:r>
          </a:p>
          <a:p>
            <a:r>
              <a:rPr lang="vi-VN" altLang="en-US" sz="3200">
                <a:latin typeface="Times New Roman" panose="02020603050405020304" pitchFamily="18" charset="0"/>
                <a:cs typeface="Times New Roman" panose="02020603050405020304" pitchFamily="18" charset="0"/>
              </a:rPr>
              <a:t>Em chạy vội ra nhặt</a:t>
            </a:r>
          </a:p>
          <a:p>
            <a:r>
              <a:rPr lang="vi-VN" altLang="en-US" sz="3200">
                <a:latin typeface="Times New Roman" panose="02020603050405020304" pitchFamily="18" charset="0"/>
                <a:cs typeface="Times New Roman" panose="02020603050405020304" pitchFamily="18" charset="0"/>
              </a:rPr>
              <a:t>Nắng không vào bàn tay</a:t>
            </a:r>
          </a:p>
          <a:p>
            <a:endParaRPr lang="vi-VN" altLang="en-US" sz="3200">
              <a:latin typeface="Times New Roman" panose="02020603050405020304" pitchFamily="18" charset="0"/>
              <a:cs typeface="Times New Roman" panose="02020603050405020304" pitchFamily="18" charset="0"/>
            </a:endParaRPr>
          </a:p>
          <a:p>
            <a:r>
              <a:rPr lang="vi-VN" altLang="en-US" sz="3200">
                <a:latin typeface="Times New Roman" panose="02020603050405020304" pitchFamily="18" charset="0"/>
                <a:cs typeface="Times New Roman" panose="02020603050405020304" pitchFamily="18" charset="0"/>
              </a:rPr>
              <a:t>Hoa cúc vàng nắng đậu</a:t>
            </a:r>
          </a:p>
          <a:p>
            <a:r>
              <a:rPr lang="vi-VN" altLang="en-US" sz="3200">
                <a:latin typeface="Times New Roman" panose="02020603050405020304" pitchFamily="18" charset="0"/>
                <a:cs typeface="Times New Roman" panose="02020603050405020304" pitchFamily="18" charset="0"/>
              </a:rPr>
              <a:t>Hoa cúc càng vàng tươi</a:t>
            </a:r>
          </a:p>
          <a:p>
            <a:r>
              <a:rPr lang="vi-VN" altLang="en-US" sz="3200">
                <a:latin typeface="Times New Roman" panose="02020603050405020304" pitchFamily="18" charset="0"/>
                <a:cs typeface="Times New Roman" panose="02020603050405020304" pitchFamily="18" charset="0"/>
              </a:rPr>
              <a:t>Nắng mà có hoa cúc</a:t>
            </a:r>
          </a:p>
          <a:p>
            <a:r>
              <a:rPr lang="vi-VN" altLang="en-US" sz="3200">
                <a:latin typeface="Times New Roman" panose="02020603050405020304" pitchFamily="18" charset="0"/>
                <a:cs typeface="Times New Roman" panose="02020603050405020304" pitchFamily="18" charset="0"/>
              </a:rPr>
              <a:t>Nắng cũng thơm nắng ơi!</a:t>
            </a:r>
          </a:p>
          <a:p>
            <a:pPr algn="r"/>
            <a:r>
              <a:rPr lang="vi-VN" altLang="en-US" sz="2800" i="1">
                <a:latin typeface="Times New Roman" panose="02020603050405020304" pitchFamily="18" charset="0"/>
                <a:cs typeface="Times New Roman" panose="02020603050405020304" pitchFamily="18" charset="0"/>
              </a:rPr>
              <a:t>(Lê Hồng Thiện)</a:t>
            </a:r>
          </a:p>
        </p:txBody>
      </p:sp>
      <p:sp>
        <p:nvSpPr>
          <p:cNvPr id="7" name="Text Box 6"/>
          <p:cNvSpPr txBox="1"/>
          <p:nvPr/>
        </p:nvSpPr>
        <p:spPr>
          <a:xfrm>
            <a:off x="7785735" y="705485"/>
            <a:ext cx="4150360" cy="5446395"/>
          </a:xfrm>
          <a:prstGeom prst="rect">
            <a:avLst/>
          </a:prstGeom>
          <a:noFill/>
          <a:ln w="25400">
            <a:solidFill>
              <a:schemeClr val="bg1"/>
            </a:solidFill>
          </a:ln>
        </p:spPr>
        <p:txBody>
          <a:bodyPr wrap="square" rtlCol="0">
            <a:spAutoFit/>
          </a:bodyPr>
          <a:lstStyle/>
          <a:p>
            <a:pPr algn="ctr"/>
            <a:r>
              <a:rPr lang="vi-VN" altLang="en-US" sz="3200" b="1">
                <a:latin typeface="Times New Roman" panose="02020603050405020304" pitchFamily="18" charset="0"/>
                <a:cs typeface="Times New Roman" panose="02020603050405020304" pitchFamily="18" charset="0"/>
              </a:rPr>
              <a:t>Mưa rơi</a:t>
            </a:r>
          </a:p>
          <a:p>
            <a:r>
              <a:rPr lang="vi-VN" altLang="en-US" sz="3200">
                <a:latin typeface="Times New Roman" panose="02020603050405020304" pitchFamily="18" charset="0"/>
                <a:cs typeface="Times New Roman" panose="02020603050405020304" pitchFamily="18" charset="0"/>
              </a:rPr>
              <a:t>Tí tách đều đều</a:t>
            </a:r>
          </a:p>
          <a:p>
            <a:r>
              <a:rPr lang="vi-VN" altLang="en-US" sz="3200">
                <a:latin typeface="Times New Roman" panose="02020603050405020304" pitchFamily="18" charset="0"/>
                <a:cs typeface="Times New Roman" panose="02020603050405020304" pitchFamily="18" charset="0"/>
              </a:rPr>
              <a:t>Từng giọt mưa rơi</a:t>
            </a:r>
          </a:p>
          <a:p>
            <a:r>
              <a:rPr lang="vi-VN" altLang="en-US" sz="3200">
                <a:latin typeface="Times New Roman" panose="02020603050405020304" pitchFamily="18" charset="0"/>
                <a:cs typeface="Times New Roman" panose="02020603050405020304" pitchFamily="18" charset="0"/>
              </a:rPr>
              <a:t>Mưa xanh cây lúa</a:t>
            </a:r>
          </a:p>
          <a:p>
            <a:r>
              <a:rPr lang="vi-VN" altLang="en-US" sz="3200">
                <a:latin typeface="Times New Roman" panose="02020603050405020304" pitchFamily="18" charset="0"/>
                <a:cs typeface="Times New Roman" panose="02020603050405020304" pitchFamily="18" charset="0"/>
              </a:rPr>
              <a:t>Mưa mát cánh đồng</a:t>
            </a:r>
          </a:p>
          <a:p>
            <a:endParaRPr lang="vi-VN" altLang="en-US" sz="3200">
              <a:latin typeface="Times New Roman" panose="02020603050405020304" pitchFamily="18" charset="0"/>
              <a:cs typeface="Times New Roman" panose="02020603050405020304" pitchFamily="18" charset="0"/>
            </a:endParaRPr>
          </a:p>
          <a:p>
            <a:r>
              <a:rPr lang="vi-VN" altLang="en-US" sz="3200">
                <a:latin typeface="Times New Roman" panose="02020603050405020304" pitchFamily="18" charset="0"/>
                <a:cs typeface="Times New Roman" panose="02020603050405020304" pitchFamily="18" charset="0"/>
              </a:rPr>
              <a:t>Mưa cho hoa lá</a:t>
            </a:r>
          </a:p>
          <a:p>
            <a:r>
              <a:rPr lang="vi-VN" altLang="en-US" sz="3200">
                <a:latin typeface="Times New Roman" panose="02020603050405020304" pitchFamily="18" charset="0"/>
                <a:cs typeface="Times New Roman" panose="02020603050405020304" pitchFamily="18" charset="0"/>
              </a:rPr>
              <a:t>Nãy lộc đâm chồi</a:t>
            </a:r>
          </a:p>
          <a:p>
            <a:r>
              <a:rPr lang="vi-VN" altLang="en-US" sz="3200">
                <a:latin typeface="Times New Roman" panose="02020603050405020304" pitchFamily="18" charset="0"/>
                <a:cs typeface="Times New Roman" panose="02020603050405020304" pitchFamily="18" charset="0"/>
              </a:rPr>
              <a:t>Từng giọt ... từng giọt</a:t>
            </a:r>
          </a:p>
          <a:p>
            <a:r>
              <a:rPr lang="vi-VN" altLang="en-US" sz="3200">
                <a:latin typeface="Times New Roman" panose="02020603050405020304" pitchFamily="18" charset="0"/>
                <a:cs typeface="Times New Roman" panose="02020603050405020304" pitchFamily="18" charset="0"/>
              </a:rPr>
              <a:t>Mưa rơi ... mưa rơi.</a:t>
            </a:r>
          </a:p>
          <a:p>
            <a:pPr algn="r"/>
            <a:r>
              <a:rPr lang="vi-VN" altLang="en-US" sz="2800" i="1">
                <a:latin typeface="Times New Roman" panose="02020603050405020304" pitchFamily="18" charset="0"/>
                <a:cs typeface="Times New Roman" panose="02020603050405020304" pitchFamily="18" charset="0"/>
              </a:rPr>
              <a:t>( Trương Thị Minh Huệ)</a:t>
            </a:r>
          </a:p>
        </p:txBody>
      </p:sp>
      <p:pic>
        <p:nvPicPr>
          <p:cNvPr id="10" name="Content Placeholder 9" descr="cuc-hoa-vang-co-y-nghia-gi-2"/>
          <p:cNvPicPr>
            <a:picLocks noGrp="1" noChangeAspect="1"/>
          </p:cNvPicPr>
          <p:nvPr>
            <p:ph sz="half" idx="1"/>
          </p:nvPr>
        </p:nvPicPr>
        <p:blipFill>
          <a:blip r:embed="rId2"/>
          <a:stretch>
            <a:fillRect/>
          </a:stretch>
        </p:blipFill>
        <p:spPr>
          <a:xfrm>
            <a:off x="4702175" y="705485"/>
            <a:ext cx="3028315" cy="2603500"/>
          </a:xfrm>
          <a:prstGeom prst="rect">
            <a:avLst/>
          </a:prstGeom>
        </p:spPr>
      </p:pic>
      <p:pic>
        <p:nvPicPr>
          <p:cNvPr id="13" name="Content Placeholder 12" descr="pixlr-bg-result"/>
          <p:cNvPicPr>
            <a:picLocks noGrp="1" noChangeAspect="1"/>
          </p:cNvPicPr>
          <p:nvPr>
            <p:ph sz="half" idx="2"/>
          </p:nvPr>
        </p:nvPicPr>
        <p:blipFill>
          <a:blip r:embed="rId3"/>
          <a:stretch>
            <a:fillRect/>
          </a:stretch>
        </p:blipFill>
        <p:spPr>
          <a:xfrm>
            <a:off x="6424930" y="223520"/>
            <a:ext cx="1750060" cy="1391920"/>
          </a:xfrm>
          <a:prstGeom prst="rect">
            <a:avLst/>
          </a:prstGeom>
        </p:spPr>
      </p:pic>
      <p:pic>
        <p:nvPicPr>
          <p:cNvPr id="15" name="Picture 14" descr="mưa-rơi-thật-to-raining"/>
          <p:cNvPicPr>
            <a:picLocks noChangeAspect="1"/>
          </p:cNvPicPr>
          <p:nvPr/>
        </p:nvPicPr>
        <p:blipFill>
          <a:blip r:embed="rId4"/>
          <a:stretch>
            <a:fillRect/>
          </a:stretch>
        </p:blipFill>
        <p:spPr>
          <a:xfrm>
            <a:off x="4709160" y="3656330"/>
            <a:ext cx="3021965" cy="249618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8" y="365125"/>
            <a:ext cx="11685495" cy="1325563"/>
          </a:xfrm>
        </p:spPr>
        <p:txBody>
          <a:bodyPr>
            <a:normAutofit/>
          </a:bodyPr>
          <a:lstStyle/>
          <a:p>
            <a:r>
              <a:rPr lang="en-US">
                <a:latin typeface="Times New Roman" panose="02020603050405020304" pitchFamily="18" charset="0"/>
                <a:cs typeface="Times New Roman" panose="02020603050405020304" pitchFamily="18" charset="0"/>
              </a:rPr>
              <a:t>2.Viết vào nhật kí đọc sách một khổ thơ em thích.</a:t>
            </a:r>
          </a:p>
        </p:txBody>
      </p:sp>
      <p:pic>
        <p:nvPicPr>
          <p:cNvPr id="4" name="Picture 3"/>
          <p:cNvPicPr>
            <a:picLocks noChangeAspect="1"/>
          </p:cNvPicPr>
          <p:nvPr/>
        </p:nvPicPr>
        <p:blipFill>
          <a:blip r:embed="rId2"/>
          <a:stretch>
            <a:fillRect/>
          </a:stretch>
        </p:blipFill>
        <p:spPr>
          <a:xfrm>
            <a:off x="1127760" y="1782445"/>
            <a:ext cx="9937115" cy="455231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20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 </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gặp lại các bạn ở bài sau</a:t>
            </a:r>
            <a:r>
              <a:rPr kumimoji="0" lang="vi-VN" alt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50" fill="hold">
                                          <p:stCondLst>
                                            <p:cond delay="0"/>
                                          </p:stCondLst>
                                        </p:cTn>
                                        <p:tgtEl>
                                          <p:spTgt spid="24"/>
                                        </p:tgtEl>
                                        <p:attrNameLst>
                                          <p:attrName>r</p:attrName>
                                        </p:attrNameLst>
                                      </p:cBhvr>
                                    </p:animRot>
                                    <p:animRot by="-240000">
                                      <p:cBhvr>
                                        <p:cTn id="17" dur="100" fill="hold">
                                          <p:stCondLst>
                                            <p:cond delay="100"/>
                                          </p:stCondLst>
                                        </p:cTn>
                                        <p:tgtEl>
                                          <p:spTgt spid="24"/>
                                        </p:tgtEl>
                                        <p:attrNameLst>
                                          <p:attrName>r</p:attrName>
                                        </p:attrNameLst>
                                      </p:cBhvr>
                                    </p:animRot>
                                    <p:animRot by="240000">
                                      <p:cBhvr>
                                        <p:cTn id="18" dur="100" fill="hold">
                                          <p:stCondLst>
                                            <p:cond delay="200"/>
                                          </p:stCondLst>
                                        </p:cTn>
                                        <p:tgtEl>
                                          <p:spTgt spid="24"/>
                                        </p:tgtEl>
                                        <p:attrNameLst>
                                          <p:attrName>r</p:attrName>
                                        </p:attrNameLst>
                                      </p:cBhvr>
                                    </p:animRot>
                                    <p:animRot by="-240000">
                                      <p:cBhvr>
                                        <p:cTn id="19" dur="100" fill="hold">
                                          <p:stCondLst>
                                            <p:cond delay="300"/>
                                          </p:stCondLst>
                                        </p:cTn>
                                        <p:tgtEl>
                                          <p:spTgt spid="24"/>
                                        </p:tgtEl>
                                        <p:attrNameLst>
                                          <p:attrName>r</p:attrName>
                                        </p:attrNameLst>
                                      </p:cBhvr>
                                    </p:animRot>
                                    <p:animRot by="120000">
                                      <p:cBhvr>
                                        <p:cTn id="20" dur="100" fill="hold">
                                          <p:stCondLst>
                                            <p:cond delay="400"/>
                                          </p:stCondLst>
                                        </p:cTn>
                                        <p:tgtEl>
                                          <p:spTgt spid="24"/>
                                        </p:tgtEl>
                                        <p:attrNameLst>
                                          <p:attrName>r</p:attrName>
                                        </p:attrNameLst>
                                      </p:cBhvr>
                                    </p:animRot>
                                  </p:childTnLst>
                                </p:cTn>
                              </p:par>
                            </p:childTnLst>
                          </p:cTn>
                        </p:par>
                        <p:par>
                          <p:cTn id="21" fill="hold">
                            <p:stCondLst>
                              <p:cond delay="3000"/>
                            </p:stCondLst>
                            <p:childTnLst>
                              <p:par>
                                <p:cTn id="22" presetID="32" presetClass="emph" presetSubtype="0" fill="hold" nodeType="afterEffect">
                                  <p:stCondLst>
                                    <p:cond delay="0"/>
                                  </p:stCondLst>
                                  <p:childTnLst>
                                    <p:animRot by="120000">
                                      <p:cBhvr>
                                        <p:cTn id="23" dur="50" fill="hold">
                                          <p:stCondLst>
                                            <p:cond delay="0"/>
                                          </p:stCondLst>
                                        </p:cTn>
                                        <p:tgtEl>
                                          <p:spTgt spid="25"/>
                                        </p:tgtEl>
                                        <p:attrNameLst>
                                          <p:attrName>r</p:attrName>
                                        </p:attrNameLst>
                                      </p:cBhvr>
                                    </p:animRot>
                                    <p:animRot by="-240000">
                                      <p:cBhvr>
                                        <p:cTn id="24" dur="100" fill="hold">
                                          <p:stCondLst>
                                            <p:cond delay="100"/>
                                          </p:stCondLst>
                                        </p:cTn>
                                        <p:tgtEl>
                                          <p:spTgt spid="25"/>
                                        </p:tgtEl>
                                        <p:attrNameLst>
                                          <p:attrName>r</p:attrName>
                                        </p:attrNameLst>
                                      </p:cBhvr>
                                    </p:animRot>
                                    <p:animRot by="240000">
                                      <p:cBhvr>
                                        <p:cTn id="25" dur="100" fill="hold">
                                          <p:stCondLst>
                                            <p:cond delay="200"/>
                                          </p:stCondLst>
                                        </p:cTn>
                                        <p:tgtEl>
                                          <p:spTgt spid="25"/>
                                        </p:tgtEl>
                                        <p:attrNameLst>
                                          <p:attrName>r</p:attrName>
                                        </p:attrNameLst>
                                      </p:cBhvr>
                                    </p:animRot>
                                    <p:animRot by="-240000">
                                      <p:cBhvr>
                                        <p:cTn id="26" dur="100" fill="hold">
                                          <p:stCondLst>
                                            <p:cond delay="300"/>
                                          </p:stCondLst>
                                        </p:cTn>
                                        <p:tgtEl>
                                          <p:spTgt spid="25"/>
                                        </p:tgtEl>
                                        <p:attrNameLst>
                                          <p:attrName>r</p:attrName>
                                        </p:attrNameLst>
                                      </p:cBhvr>
                                    </p:animRot>
                                    <p:animRot by="120000">
                                      <p:cBhvr>
                                        <p:cTn id="27" dur="100" fill="hold">
                                          <p:stCondLst>
                                            <p:cond delay="4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 Box 2"/>
          <p:cNvSpPr txBox="1"/>
          <p:nvPr/>
        </p:nvSpPr>
        <p:spPr>
          <a:xfrm>
            <a:off x="2147570" y="2076450"/>
            <a:ext cx="8406765" cy="2214880"/>
          </a:xfrm>
          <a:prstGeom prst="rect">
            <a:avLst/>
          </a:prstGeom>
          <a:noFill/>
        </p:spPr>
        <p:txBody>
          <a:bodyPr wrap="square" rtlCol="0">
            <a:spAutoFit/>
            <a:scene3d>
              <a:camera prst="orthographicFront"/>
              <a:lightRig rig="threePt" dir="t"/>
            </a:scene3d>
          </a:bodyPr>
          <a:lstStyle/>
          <a:p>
            <a:r>
              <a:rPr lang="vi-VN" altLang="en-US" sz="13800" i="1">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TIẾT 1 - 2</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000" t="-6000" r="-2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986155" y="1045845"/>
            <a:ext cx="1259840" cy="775970"/>
          </a:xfrm>
          <a:prstGeom prst="rect">
            <a:avLst/>
          </a:prstGeom>
          <a:noFill/>
        </p:spPr>
      </p:pic>
      <p:sp>
        <p:nvSpPr>
          <p:cNvPr id="2" name="Text Box 1"/>
          <p:cNvSpPr txBox="1"/>
          <p:nvPr/>
        </p:nvSpPr>
        <p:spPr>
          <a:xfrm>
            <a:off x="880745" y="2152015"/>
            <a:ext cx="6533515" cy="2553335"/>
          </a:xfrm>
          <a:prstGeom prst="rect">
            <a:avLst/>
          </a:prstGeom>
          <a:noFill/>
          <a:ln w="19050">
            <a:solidFill>
              <a:srgbClr val="00B0F0"/>
            </a:solidFill>
          </a:ln>
        </p:spPr>
        <p:txBody>
          <a:bodyPr wrap="square" rtlCol="0">
            <a:spAutoFit/>
          </a:bodyPr>
          <a:lstStyle/>
          <a:p>
            <a:r>
              <a:rPr lang="vi-VN" altLang="en-US" sz="3200">
                <a:solidFill>
                  <a:schemeClr val="accent5">
                    <a:lumMod val="75000"/>
                  </a:schemeClr>
                </a:solidFill>
                <a:latin typeface="Times New Roman" panose="02020603050405020304" pitchFamily="18" charset="0"/>
                <a:cs typeface="Times New Roman" panose="02020603050405020304" pitchFamily="18" charset="0"/>
              </a:rPr>
              <a:t>     Cây gì mang dáng quê hương</a:t>
            </a:r>
          </a:p>
          <a:p>
            <a:r>
              <a:rPr lang="vi-VN" altLang="en-US" sz="3200">
                <a:solidFill>
                  <a:schemeClr val="accent5">
                    <a:lumMod val="75000"/>
                  </a:schemeClr>
                </a:solidFill>
                <a:latin typeface="Times New Roman" panose="02020603050405020304" pitchFamily="18" charset="0"/>
                <a:cs typeface="Times New Roman" panose="02020603050405020304" pitchFamily="18" charset="0"/>
              </a:rPr>
              <a:t>Thân chia từng đốt, rợp đường em đi</a:t>
            </a:r>
          </a:p>
          <a:p>
            <a:r>
              <a:rPr lang="vi-VN" altLang="en-US" sz="3200">
                <a:solidFill>
                  <a:schemeClr val="accent5">
                    <a:lumMod val="75000"/>
                  </a:schemeClr>
                </a:solidFill>
                <a:latin typeface="Times New Roman" panose="02020603050405020304" pitchFamily="18" charset="0"/>
                <a:cs typeface="Times New Roman" panose="02020603050405020304" pitchFamily="18" charset="0"/>
              </a:rPr>
              <a:t>     Mầm non dành tặng thiếu nhi</a:t>
            </a:r>
          </a:p>
          <a:p>
            <a:r>
              <a:rPr lang="vi-VN" altLang="en-US" sz="3200">
                <a:solidFill>
                  <a:schemeClr val="accent5">
                    <a:lumMod val="75000"/>
                  </a:schemeClr>
                </a:solidFill>
                <a:latin typeface="Times New Roman" panose="02020603050405020304" pitchFamily="18" charset="0"/>
                <a:cs typeface="Times New Roman" panose="02020603050405020304" pitchFamily="18" charset="0"/>
              </a:rPr>
              <a:t>Gắn trên huy hiệu, em ghi tạc lòng?</a:t>
            </a:r>
          </a:p>
          <a:p>
            <a:pPr algn="r"/>
            <a:r>
              <a:rPr lang="vi-VN" altLang="en-US" sz="3200">
                <a:solidFill>
                  <a:schemeClr val="accent5">
                    <a:lumMod val="75000"/>
                  </a:schemeClr>
                </a:solidFill>
                <a:latin typeface="Times New Roman" panose="02020603050405020304" pitchFamily="18" charset="0"/>
                <a:cs typeface="Times New Roman" panose="02020603050405020304" pitchFamily="18" charset="0"/>
              </a:rPr>
              <a:t>(Là cây gì?)</a:t>
            </a:r>
          </a:p>
        </p:txBody>
      </p:sp>
      <p:pic>
        <p:nvPicPr>
          <p:cNvPr id="3" name="Picture 2" descr="tre-lang"/>
          <p:cNvPicPr>
            <a:picLocks noChangeAspect="1"/>
          </p:cNvPicPr>
          <p:nvPr/>
        </p:nvPicPr>
        <p:blipFill>
          <a:blip r:embed="rId5"/>
          <a:stretch>
            <a:fillRect/>
          </a:stretch>
        </p:blipFill>
        <p:spPr>
          <a:xfrm>
            <a:off x="7626350" y="1045845"/>
            <a:ext cx="3687445" cy="4978400"/>
          </a:xfrm>
          <a:prstGeom prst="rect">
            <a:avLst/>
          </a:prstGeom>
        </p:spPr>
      </p:pic>
      <p:sp>
        <p:nvSpPr>
          <p:cNvPr id="4" name="Text Box 3"/>
          <p:cNvSpPr txBox="1"/>
          <p:nvPr/>
        </p:nvSpPr>
        <p:spPr>
          <a:xfrm>
            <a:off x="2245995" y="1176655"/>
            <a:ext cx="2444750" cy="645160"/>
          </a:xfrm>
          <a:prstGeom prst="rect">
            <a:avLst/>
          </a:prstGeom>
          <a:noFill/>
        </p:spPr>
        <p:txBody>
          <a:bodyPr wrap="square" rtlCol="0">
            <a:spAutoFit/>
          </a:bodyPr>
          <a:lstStyle/>
          <a:p>
            <a:r>
              <a:rPr lang="vi-VN" altLang="en-US" sz="3600">
                <a:solidFill>
                  <a:schemeClr val="tx1"/>
                </a:solidFill>
                <a:latin typeface="Times New Roman" panose="02020603050405020304" pitchFamily="18" charset="0"/>
                <a:cs typeface="Times New Roman" panose="02020603050405020304" pitchFamily="18" charset="0"/>
              </a:rPr>
              <a:t>Gải câu đố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42"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out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l="-2000" t="-7000" r="-2000" b="-7000"/>
          </a:stretch>
        </a:blipFill>
        <a:effectLst/>
      </p:bgPr>
    </p:bg>
    <p:spTree>
      <p:nvGrpSpPr>
        <p:cNvPr id="1" name=""/>
        <p:cNvGrpSpPr/>
        <p:nvPr/>
      </p:nvGrpSpPr>
      <p:grpSpPr>
        <a:xfrm>
          <a:off x="0" y="0"/>
          <a:ext cx="0" cy="0"/>
          <a:chOff x="0" y="0"/>
          <a:chExt cx="0" cy="0"/>
        </a:xfrm>
      </p:grpSpPr>
      <p:sp>
        <p:nvSpPr>
          <p:cNvPr id="17" name="Cloud 16"/>
          <p:cNvSpPr/>
          <p:nvPr/>
        </p:nvSpPr>
        <p:spPr>
          <a:xfrm rot="10800000" flipV="1">
            <a:off x="9559290" y="215265"/>
            <a:ext cx="2419985" cy="873760"/>
          </a:xfrm>
          <a:prstGeom prst="cloud">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mẫu</a:t>
            </a:r>
          </a:p>
        </p:txBody>
      </p:sp>
      <p:sp>
        <p:nvSpPr>
          <p:cNvPr id="3" name="TextBox 2"/>
          <p:cNvSpPr txBox="1"/>
          <p:nvPr/>
        </p:nvSpPr>
        <p:spPr>
          <a:xfrm>
            <a:off x="4984115" y="320675"/>
            <a:ext cx="2224405" cy="829945"/>
          </a:xfrm>
          <a:prstGeom prst="rect">
            <a:avLst/>
          </a:prstGeom>
          <a:noFill/>
        </p:spPr>
        <p:txBody>
          <a:bodyPr wrap="square" rtlCol="0">
            <a:spAutoFit/>
          </a:bodyPr>
          <a:lstStyle/>
          <a:p>
            <a:r>
              <a:rPr lang="en-US" sz="4800" b="1">
                <a:solidFill>
                  <a:srgbClr val="0070C0"/>
                </a:solidFill>
                <a:latin typeface="Times New Roman" panose="02020603050405020304" pitchFamily="18" charset="0"/>
                <a:cs typeface="Times New Roman" panose="02020603050405020304" pitchFamily="18" charset="0"/>
              </a:rPr>
              <a:t>Lũy tre </a:t>
            </a:r>
          </a:p>
        </p:txBody>
      </p:sp>
      <p:sp>
        <p:nvSpPr>
          <p:cNvPr id="10" name="TextBox 9"/>
          <p:cNvSpPr txBox="1"/>
          <p:nvPr/>
        </p:nvSpPr>
        <p:spPr>
          <a:xfrm>
            <a:off x="972820" y="1089025"/>
            <a:ext cx="4850130" cy="2306955"/>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Mỗi sớm mai thức dậy </a:t>
            </a:r>
          </a:p>
          <a:p>
            <a:r>
              <a:rPr lang="en-US" sz="3600">
                <a:latin typeface="Times New Roman" panose="02020603050405020304" pitchFamily="18" charset="0"/>
                <a:cs typeface="Times New Roman" panose="02020603050405020304" pitchFamily="18" charset="0"/>
              </a:rPr>
              <a:t>Lũy tre xanh rì rào </a:t>
            </a:r>
          </a:p>
          <a:p>
            <a:r>
              <a:rPr lang="en-US" sz="3600">
                <a:latin typeface="Times New Roman" panose="02020603050405020304" pitchFamily="18" charset="0"/>
                <a:cs typeface="Times New Roman" panose="02020603050405020304" pitchFamily="18" charset="0"/>
              </a:rPr>
              <a:t>Ngọn tre cong gọng vó</a:t>
            </a:r>
          </a:p>
          <a:p>
            <a:r>
              <a:rPr lang="en-US" sz="3600">
                <a:latin typeface="Times New Roman" panose="02020603050405020304" pitchFamily="18" charset="0"/>
                <a:cs typeface="Times New Roman" panose="02020603050405020304" pitchFamily="18" charset="0"/>
              </a:rPr>
              <a:t>Kéo mặt trời lên cao.</a:t>
            </a:r>
          </a:p>
        </p:txBody>
      </p:sp>
      <p:sp>
        <p:nvSpPr>
          <p:cNvPr id="12" name="TextBox 11"/>
          <p:cNvSpPr txBox="1"/>
          <p:nvPr/>
        </p:nvSpPr>
        <p:spPr>
          <a:xfrm>
            <a:off x="972689" y="3579833"/>
            <a:ext cx="52343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Những trưa đồng đầy nắng</a:t>
            </a:r>
          </a:p>
          <a:p>
            <a:r>
              <a:rPr lang="en-US" sz="3600">
                <a:latin typeface="Times New Roman" panose="02020603050405020304" pitchFamily="18" charset="0"/>
                <a:cs typeface="Times New Roman" panose="02020603050405020304" pitchFamily="18" charset="0"/>
              </a:rPr>
              <a:t>Trâu nằm nhai bóng râm</a:t>
            </a:r>
          </a:p>
          <a:p>
            <a:r>
              <a:rPr lang="en-US" sz="3600">
                <a:latin typeface="Times New Roman" panose="02020603050405020304" pitchFamily="18" charset="0"/>
                <a:cs typeface="Times New Roman" panose="02020603050405020304" pitchFamily="18" charset="0"/>
              </a:rPr>
              <a:t>Tre bần thần nhớ gió</a:t>
            </a:r>
          </a:p>
          <a:p>
            <a:r>
              <a:rPr lang="en-US" sz="3600">
                <a:latin typeface="Times New Roman" panose="02020603050405020304" pitchFamily="18" charset="0"/>
                <a:cs typeface="Times New Roman" panose="02020603050405020304" pitchFamily="18" charset="0"/>
              </a:rPr>
              <a:t>Chợt về đầy tiếng chim.</a:t>
            </a:r>
          </a:p>
        </p:txBody>
      </p:sp>
      <p:sp>
        <p:nvSpPr>
          <p:cNvPr id="13" name="TextBox 12"/>
          <p:cNvSpPr txBox="1"/>
          <p:nvPr/>
        </p:nvSpPr>
        <p:spPr>
          <a:xfrm>
            <a:off x="6495415" y="1089025"/>
            <a:ext cx="5098415" cy="2306955"/>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Mặt trời xuống núi ngủ</a:t>
            </a:r>
          </a:p>
          <a:p>
            <a:r>
              <a:rPr lang="en-US" sz="3600">
                <a:latin typeface="Times New Roman" panose="02020603050405020304" pitchFamily="18" charset="0"/>
                <a:cs typeface="Times New Roman" panose="02020603050405020304" pitchFamily="18" charset="0"/>
              </a:rPr>
              <a:t>Tre nâng vầng trăng lên</a:t>
            </a:r>
          </a:p>
          <a:p>
            <a:r>
              <a:rPr lang="en-US" sz="3600">
                <a:latin typeface="Times New Roman" panose="02020603050405020304" pitchFamily="18" charset="0"/>
                <a:cs typeface="Times New Roman" panose="02020603050405020304" pitchFamily="18" charset="0"/>
              </a:rPr>
              <a:t>Sao,sao treo đầy cành</a:t>
            </a:r>
          </a:p>
          <a:p>
            <a:r>
              <a:rPr lang="en-US" sz="3600">
                <a:latin typeface="Times New Roman" panose="02020603050405020304" pitchFamily="18" charset="0"/>
                <a:cs typeface="Times New Roman" panose="02020603050405020304" pitchFamily="18" charset="0"/>
              </a:rPr>
              <a:t>Suốt đêm dài thắp sáng.</a:t>
            </a:r>
          </a:p>
        </p:txBody>
      </p:sp>
      <p:sp>
        <p:nvSpPr>
          <p:cNvPr id="15" name="TextBox 14"/>
          <p:cNvSpPr txBox="1"/>
          <p:nvPr/>
        </p:nvSpPr>
        <p:spPr>
          <a:xfrm>
            <a:off x="6495649" y="3580408"/>
            <a:ext cx="5372688" cy="2306955"/>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Bỗng gà lên tiếng gáy </a:t>
            </a:r>
          </a:p>
          <a:p>
            <a:r>
              <a:rPr lang="en-US" sz="3600">
                <a:latin typeface="Times New Roman" panose="02020603050405020304" pitchFamily="18" charset="0"/>
                <a:cs typeface="Times New Roman" panose="02020603050405020304" pitchFamily="18" charset="0"/>
              </a:rPr>
              <a:t>Xôn </a:t>
            </a:r>
            <a:r>
              <a:rPr lang="vi-VN" altLang="en-US" sz="3600">
                <a:latin typeface="Times New Roman" panose="02020603050405020304" pitchFamily="18" charset="0"/>
                <a:cs typeface="Times New Roman" panose="02020603050405020304" pitchFamily="18" charset="0"/>
              </a:rPr>
              <a:t>x</a:t>
            </a:r>
            <a:r>
              <a:rPr lang="en-US" sz="3600">
                <a:latin typeface="Times New Roman" panose="02020603050405020304" pitchFamily="18" charset="0"/>
                <a:cs typeface="Times New Roman" panose="02020603050405020304" pitchFamily="18" charset="0"/>
              </a:rPr>
              <a:t>ao ngoài lũy tre</a:t>
            </a:r>
          </a:p>
          <a:p>
            <a:r>
              <a:rPr lang="en-US" sz="3600">
                <a:latin typeface="Times New Roman" panose="02020603050405020304" pitchFamily="18" charset="0"/>
                <a:cs typeface="Times New Roman" panose="02020603050405020304" pitchFamily="18" charset="0"/>
              </a:rPr>
              <a:t>Đêm ch</a:t>
            </a:r>
            <a:r>
              <a:rPr lang="vi-VN" altLang="en-US" sz="3600">
                <a:latin typeface="Times New Roman" panose="02020603050405020304" pitchFamily="18" charset="0"/>
                <a:cs typeface="Times New Roman" panose="02020603050405020304" pitchFamily="18" charset="0"/>
              </a:rPr>
              <a:t>uyển</a:t>
            </a:r>
            <a:r>
              <a:rPr lang="en-US" sz="3600">
                <a:latin typeface="Times New Roman" panose="02020603050405020304" pitchFamily="18" charset="0"/>
                <a:cs typeface="Times New Roman" panose="02020603050405020304" pitchFamily="18" charset="0"/>
              </a:rPr>
              <a:t> dần về sáng</a:t>
            </a:r>
          </a:p>
          <a:p>
            <a:r>
              <a:rPr lang="en-US" sz="3600">
                <a:latin typeface="Times New Roman" panose="02020603050405020304" pitchFamily="18" charset="0"/>
                <a:cs typeface="Times New Roman" panose="02020603050405020304" pitchFamily="18" charset="0"/>
              </a:rPr>
              <a:t>Mầm măng đợi nắng về.</a:t>
            </a:r>
          </a:p>
        </p:txBody>
      </p:sp>
      <p:sp>
        <p:nvSpPr>
          <p:cNvPr id="2" name="TextBox 2"/>
          <p:cNvSpPr txBox="1"/>
          <p:nvPr/>
        </p:nvSpPr>
        <p:spPr>
          <a:xfrm>
            <a:off x="7480300" y="5765800"/>
            <a:ext cx="3975735" cy="583565"/>
          </a:xfrm>
          <a:prstGeom prst="rect">
            <a:avLst/>
          </a:prstGeom>
          <a:noFill/>
        </p:spPr>
        <p:txBody>
          <a:bodyPr wrap="square" rtlCol="0">
            <a:spAutoFit/>
          </a:bodyPr>
          <a:lstStyle/>
          <a:p>
            <a:r>
              <a:rPr lang="vi-VN" altLang="en-US" sz="3200">
                <a:solidFill>
                  <a:schemeClr val="tx1"/>
                </a:solidFill>
                <a:latin typeface="Times New Roman" panose="02020603050405020304" pitchFamily="18" charset="0"/>
                <a:cs typeface="Times New Roman" panose="02020603050405020304" pitchFamily="18" charset="0"/>
              </a:rPr>
              <a:t>(Nguyễn Công Dương)</a:t>
            </a:r>
            <a:r>
              <a:rPr lang="en-US" sz="320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l="-2000" t="-7000" r="-2000" b="-7000"/>
          </a:stretch>
        </a:blipFill>
        <a:effectLst/>
      </p:bgPr>
    </p:bg>
    <p:spTree>
      <p:nvGrpSpPr>
        <p:cNvPr id="1" name=""/>
        <p:cNvGrpSpPr/>
        <p:nvPr/>
      </p:nvGrpSpPr>
      <p:grpSpPr>
        <a:xfrm>
          <a:off x="0" y="0"/>
          <a:ext cx="0" cy="0"/>
          <a:chOff x="0" y="0"/>
          <a:chExt cx="0" cy="0"/>
        </a:xfrm>
      </p:grpSpPr>
      <p:sp>
        <p:nvSpPr>
          <p:cNvPr id="7" name="Text Box 3"/>
          <p:cNvSpPr txBox="1"/>
          <p:nvPr/>
        </p:nvSpPr>
        <p:spPr>
          <a:xfrm>
            <a:off x="3678767" y="704427"/>
            <a:ext cx="4835313" cy="7480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265"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từ khó</a:t>
            </a:r>
            <a:r>
              <a:rPr kumimoji="0" lang="en-US" sz="4265"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265"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 Box 3"/>
          <p:cNvSpPr txBox="1"/>
          <p:nvPr/>
        </p:nvSpPr>
        <p:spPr>
          <a:xfrm>
            <a:off x="6638925" y="1989455"/>
            <a:ext cx="2868930" cy="7480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265"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rì rào</a:t>
            </a:r>
          </a:p>
        </p:txBody>
      </p:sp>
      <p:sp>
        <p:nvSpPr>
          <p:cNvPr id="4" name="Text Box 3"/>
          <p:cNvSpPr txBox="1"/>
          <p:nvPr/>
        </p:nvSpPr>
        <p:spPr>
          <a:xfrm>
            <a:off x="2248747" y="3305810"/>
            <a:ext cx="3233420" cy="7480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265"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gọng vó</a:t>
            </a:r>
            <a:r>
              <a:rPr kumimoji="0" lang="en-US" sz="4265"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265"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 Box 3"/>
          <p:cNvSpPr txBox="1"/>
          <p:nvPr/>
        </p:nvSpPr>
        <p:spPr>
          <a:xfrm>
            <a:off x="2248112" y="1989243"/>
            <a:ext cx="3233420" cy="7480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265"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lũy tre</a:t>
            </a:r>
          </a:p>
        </p:txBody>
      </p:sp>
      <p:sp>
        <p:nvSpPr>
          <p:cNvPr id="6" name="Text Box 3"/>
          <p:cNvSpPr txBox="1"/>
          <p:nvPr/>
        </p:nvSpPr>
        <p:spPr>
          <a:xfrm>
            <a:off x="1645285" y="4622165"/>
            <a:ext cx="4439285" cy="7480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265"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nâng vầng trăng</a:t>
            </a:r>
            <a:r>
              <a:rPr kumimoji="0" lang="en-US" sz="4265"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265"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 Box 3"/>
          <p:cNvSpPr txBox="1"/>
          <p:nvPr/>
        </p:nvSpPr>
        <p:spPr>
          <a:xfrm>
            <a:off x="6638925" y="3219450"/>
            <a:ext cx="2868930" cy="7480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265"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bần thần</a:t>
            </a:r>
            <a:r>
              <a:rPr kumimoji="0" lang="en-US" sz="4265"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265"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 Box 3"/>
          <p:cNvSpPr txBox="1"/>
          <p:nvPr/>
        </p:nvSpPr>
        <p:spPr>
          <a:xfrm>
            <a:off x="6814397" y="4621953"/>
            <a:ext cx="3233420" cy="7480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265"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chuyển dần</a:t>
            </a:r>
            <a:r>
              <a:rPr kumimoji="0" lang="en-US" sz="4265"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265"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l="-3000" t="-7000" r="-3000" b="-7000"/>
          </a:stretch>
        </a:blipFill>
        <a:effectLst/>
      </p:bgPr>
    </p:bg>
    <p:spTree>
      <p:nvGrpSpPr>
        <p:cNvPr id="1" name=""/>
        <p:cNvGrpSpPr/>
        <p:nvPr/>
      </p:nvGrpSpPr>
      <p:grpSpPr>
        <a:xfrm>
          <a:off x="0" y="0"/>
          <a:ext cx="0" cy="0"/>
          <a:chOff x="0" y="0"/>
          <a:chExt cx="0" cy="0"/>
        </a:xfrm>
      </p:grpSpPr>
      <p:sp>
        <p:nvSpPr>
          <p:cNvPr id="17" name="Cloud 16"/>
          <p:cNvSpPr/>
          <p:nvPr/>
        </p:nvSpPr>
        <p:spPr>
          <a:xfrm>
            <a:off x="9101455" y="94615"/>
            <a:ext cx="2702560" cy="1029970"/>
          </a:xfrm>
          <a:prstGeom prst="cloud">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nối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2" name="TextBox 31"/>
          <p:cNvSpPr txBox="1"/>
          <p:nvPr/>
        </p:nvSpPr>
        <p:spPr>
          <a:xfrm>
            <a:off x="5067300" y="294640"/>
            <a:ext cx="2397125" cy="829945"/>
          </a:xfrm>
          <a:prstGeom prst="rect">
            <a:avLst/>
          </a:prstGeom>
          <a:noFill/>
        </p:spPr>
        <p:txBody>
          <a:bodyPr wrap="square" rtlCol="0">
            <a:spAutoFit/>
          </a:bodyPr>
          <a:lstStyle/>
          <a:p>
            <a:r>
              <a:rPr lang="en-US" sz="4800" b="1">
                <a:solidFill>
                  <a:srgbClr val="0070C0"/>
                </a:solidFill>
                <a:latin typeface="Times New Roman" panose="02020603050405020304" pitchFamily="18" charset="0"/>
                <a:cs typeface="Times New Roman" panose="02020603050405020304" pitchFamily="18" charset="0"/>
              </a:rPr>
              <a:t>Lũy tre </a:t>
            </a:r>
          </a:p>
        </p:txBody>
      </p:sp>
      <p:sp>
        <p:nvSpPr>
          <p:cNvPr id="33" name="TextBox 32"/>
          <p:cNvSpPr txBox="1"/>
          <p:nvPr/>
        </p:nvSpPr>
        <p:spPr>
          <a:xfrm>
            <a:off x="552394" y="1111756"/>
            <a:ext cx="4985442"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Mỗi sớm mai thức dậy </a:t>
            </a:r>
          </a:p>
          <a:p>
            <a:r>
              <a:rPr lang="en-US" sz="3600">
                <a:latin typeface="Times New Roman" panose="02020603050405020304" pitchFamily="18" charset="0"/>
                <a:cs typeface="Times New Roman" panose="02020603050405020304" pitchFamily="18" charset="0"/>
              </a:rPr>
              <a:t>Lũy tre xanh rì rào </a:t>
            </a:r>
          </a:p>
          <a:p>
            <a:r>
              <a:rPr lang="en-US" sz="3600">
                <a:latin typeface="Times New Roman" panose="02020603050405020304" pitchFamily="18" charset="0"/>
                <a:cs typeface="Times New Roman" panose="02020603050405020304" pitchFamily="18" charset="0"/>
              </a:rPr>
              <a:t>Ngọn tre cong gọng vó</a:t>
            </a:r>
          </a:p>
          <a:p>
            <a:r>
              <a:rPr lang="en-US" sz="3600">
                <a:latin typeface="Times New Roman" panose="02020603050405020304" pitchFamily="18" charset="0"/>
                <a:cs typeface="Times New Roman" panose="02020603050405020304" pitchFamily="18" charset="0"/>
              </a:rPr>
              <a:t>Kéo mặt trời lên cao.</a:t>
            </a:r>
          </a:p>
        </p:txBody>
      </p:sp>
      <p:sp>
        <p:nvSpPr>
          <p:cNvPr id="34" name="TextBox 33"/>
          <p:cNvSpPr txBox="1"/>
          <p:nvPr/>
        </p:nvSpPr>
        <p:spPr>
          <a:xfrm>
            <a:off x="552394" y="3605072"/>
            <a:ext cx="5234324"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Những trưa đồng đầy nắng</a:t>
            </a:r>
          </a:p>
          <a:p>
            <a:r>
              <a:rPr lang="en-US" sz="3600">
                <a:latin typeface="Times New Roman" panose="02020603050405020304" pitchFamily="18" charset="0"/>
                <a:cs typeface="Times New Roman" panose="02020603050405020304" pitchFamily="18" charset="0"/>
              </a:rPr>
              <a:t>Trâu nằm nhai bóng râm</a:t>
            </a:r>
          </a:p>
          <a:p>
            <a:r>
              <a:rPr lang="en-US" sz="3600">
                <a:latin typeface="Times New Roman" panose="02020603050405020304" pitchFamily="18" charset="0"/>
                <a:cs typeface="Times New Roman" panose="02020603050405020304" pitchFamily="18" charset="0"/>
              </a:rPr>
              <a:t>Tre bần thần nhớ gió</a:t>
            </a:r>
          </a:p>
          <a:p>
            <a:r>
              <a:rPr lang="en-US" sz="3600">
                <a:latin typeface="Times New Roman" panose="02020603050405020304" pitchFamily="18" charset="0"/>
                <a:cs typeface="Times New Roman" panose="02020603050405020304" pitchFamily="18" charset="0"/>
              </a:rPr>
              <a:t>Chợt về đầy tiếng chim.</a:t>
            </a:r>
          </a:p>
        </p:txBody>
      </p:sp>
      <p:sp>
        <p:nvSpPr>
          <p:cNvPr id="35" name="TextBox 34"/>
          <p:cNvSpPr txBox="1"/>
          <p:nvPr/>
        </p:nvSpPr>
        <p:spPr>
          <a:xfrm>
            <a:off x="6111240" y="1078230"/>
            <a:ext cx="5485765" cy="2306955"/>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Mặt trời xuống núi ngủ</a:t>
            </a:r>
          </a:p>
          <a:p>
            <a:r>
              <a:rPr lang="en-US" sz="3600">
                <a:latin typeface="Times New Roman" panose="02020603050405020304" pitchFamily="18" charset="0"/>
                <a:cs typeface="Times New Roman" panose="02020603050405020304" pitchFamily="18" charset="0"/>
              </a:rPr>
              <a:t>Tre nâng vầng trăng lên</a:t>
            </a:r>
          </a:p>
          <a:p>
            <a:r>
              <a:rPr lang="en-US" sz="3600">
                <a:latin typeface="Times New Roman" panose="02020603050405020304" pitchFamily="18" charset="0"/>
                <a:cs typeface="Times New Roman" panose="02020603050405020304" pitchFamily="18" charset="0"/>
              </a:rPr>
              <a:t>Sao,sao treo đầy cành</a:t>
            </a:r>
          </a:p>
          <a:p>
            <a:r>
              <a:rPr lang="en-US" sz="3600">
                <a:latin typeface="Times New Roman" panose="02020603050405020304" pitchFamily="18" charset="0"/>
                <a:cs typeface="Times New Roman" panose="02020603050405020304" pitchFamily="18" charset="0"/>
              </a:rPr>
              <a:t>Suốt đêm dài thắp sáng.</a:t>
            </a:r>
          </a:p>
        </p:txBody>
      </p:sp>
      <p:sp>
        <p:nvSpPr>
          <p:cNvPr id="36" name="TextBox 35"/>
          <p:cNvSpPr txBox="1"/>
          <p:nvPr/>
        </p:nvSpPr>
        <p:spPr>
          <a:xfrm>
            <a:off x="6224168" y="3604766"/>
            <a:ext cx="5372688" cy="2306955"/>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Bỗng gà lên tiếng gáy </a:t>
            </a:r>
          </a:p>
          <a:p>
            <a:r>
              <a:rPr lang="en-US" sz="3600">
                <a:latin typeface="Times New Roman" panose="02020603050405020304" pitchFamily="18" charset="0"/>
                <a:cs typeface="Times New Roman" panose="02020603050405020304" pitchFamily="18" charset="0"/>
              </a:rPr>
              <a:t>Xôn </a:t>
            </a:r>
            <a:r>
              <a:rPr lang="vi-VN" altLang="en-US" sz="3600">
                <a:latin typeface="Times New Roman" panose="02020603050405020304" pitchFamily="18" charset="0"/>
                <a:cs typeface="Times New Roman" panose="02020603050405020304" pitchFamily="18" charset="0"/>
              </a:rPr>
              <a:t>x</a:t>
            </a:r>
            <a:r>
              <a:rPr lang="en-US" sz="3600">
                <a:latin typeface="Times New Roman" panose="02020603050405020304" pitchFamily="18" charset="0"/>
                <a:cs typeface="Times New Roman" panose="02020603050405020304" pitchFamily="18" charset="0"/>
              </a:rPr>
              <a:t>ao ngoài lũy tre</a:t>
            </a:r>
          </a:p>
          <a:p>
            <a:r>
              <a:rPr lang="en-US" sz="3600">
                <a:latin typeface="Times New Roman" panose="02020603050405020304" pitchFamily="18" charset="0"/>
                <a:cs typeface="Times New Roman" panose="02020603050405020304" pitchFamily="18" charset="0"/>
              </a:rPr>
              <a:t>Đêm chu</a:t>
            </a:r>
            <a:r>
              <a:rPr lang="vi-VN" altLang="en-US" sz="3600">
                <a:latin typeface="Times New Roman" panose="02020603050405020304" pitchFamily="18" charset="0"/>
                <a:cs typeface="Times New Roman" panose="02020603050405020304" pitchFamily="18" charset="0"/>
              </a:rPr>
              <a:t>yển</a:t>
            </a:r>
            <a:r>
              <a:rPr lang="en-US" sz="3600">
                <a:latin typeface="Times New Roman" panose="02020603050405020304" pitchFamily="18" charset="0"/>
                <a:cs typeface="Times New Roman" panose="02020603050405020304" pitchFamily="18" charset="0"/>
              </a:rPr>
              <a:t> dần về sáng</a:t>
            </a:r>
          </a:p>
          <a:p>
            <a:r>
              <a:rPr lang="en-US" sz="3600">
                <a:latin typeface="Times New Roman" panose="02020603050405020304" pitchFamily="18" charset="0"/>
                <a:cs typeface="Times New Roman" panose="02020603050405020304" pitchFamily="18" charset="0"/>
              </a:rPr>
              <a:t>Mầm măng đợi nắng về.</a:t>
            </a:r>
          </a:p>
        </p:txBody>
      </p:sp>
      <p:cxnSp>
        <p:nvCxnSpPr>
          <p:cNvPr id="37" name="Straight Connector 36"/>
          <p:cNvCxnSpPr/>
          <p:nvPr/>
        </p:nvCxnSpPr>
        <p:spPr>
          <a:xfrm flipH="1">
            <a:off x="4843026"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161708" y="174038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896811" y="22793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5739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537561" y="360515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210576" y="41933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573948" y="48622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067141"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0566988"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0567197" y="17969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0216244" y="227958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0642964" y="285247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0414778" y="37536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0292858" y="428046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0921318" y="486197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0719600" y="530229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2" name="TextBox 2"/>
          <p:cNvSpPr txBox="1"/>
          <p:nvPr/>
        </p:nvSpPr>
        <p:spPr>
          <a:xfrm>
            <a:off x="7621270" y="5756910"/>
            <a:ext cx="3975735" cy="583565"/>
          </a:xfrm>
          <a:prstGeom prst="rect">
            <a:avLst/>
          </a:prstGeom>
          <a:noFill/>
        </p:spPr>
        <p:txBody>
          <a:bodyPr wrap="square" rtlCol="0">
            <a:spAutoFit/>
          </a:bodyPr>
          <a:lstStyle/>
          <a:p>
            <a:r>
              <a:rPr lang="vi-VN" altLang="en-US" sz="3200">
                <a:solidFill>
                  <a:schemeClr val="tx1"/>
                </a:solidFill>
                <a:latin typeface="Times New Roman" panose="02020603050405020304" pitchFamily="18" charset="0"/>
                <a:cs typeface="Times New Roman" panose="02020603050405020304" pitchFamily="18" charset="0"/>
              </a:rPr>
              <a:t>(Nguyễn Công Dương)</a:t>
            </a:r>
            <a:r>
              <a:rPr lang="en-US" sz="320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par>
                                <p:cTn id="49" presetID="10"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par>
                                <p:cTn id="52" presetID="10" presetClass="entr" presetSubtype="0" fill="hold"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500"/>
                                        <p:tgtEl>
                                          <p:spTgt spid="54"/>
                                        </p:tgtEl>
                                      </p:cBhvr>
                                    </p:animEffect>
                                  </p:childTnLst>
                                </p:cTn>
                              </p:par>
                              <p:par>
                                <p:cTn id="55" presetID="10" presetClass="entr" presetSubtype="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2059</Words>
  <Application>Microsoft Office PowerPoint</Application>
  <PresentationFormat>Widescreen</PresentationFormat>
  <Paragraphs>325</Paragraphs>
  <Slides>43</Slides>
  <Notes>9</Notes>
  <HiddenSlides>0</HiddenSlides>
  <MMClips>18</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43</vt:i4>
      </vt:variant>
    </vt:vector>
  </HeadingPairs>
  <TitlesOfParts>
    <vt:vector size="55" baseType="lpstr">
      <vt:lpstr>SimSun</vt:lpstr>
      <vt:lpstr>Arial</vt:lpstr>
      <vt:lpstr>Arial-Rounded</vt:lpstr>
      <vt:lpstr>Calibri</vt:lpstr>
      <vt:lpstr>Calibri Light</vt:lpstr>
      <vt:lpstr>HP001 4 hàng</vt:lpstr>
      <vt:lpstr>Times New Roman</vt:lpstr>
      <vt:lpstr>1_Office Theme</vt:lpstr>
      <vt:lpstr>2_Office 主题​​</vt:lpstr>
      <vt:lpstr>4_Office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những từ ngữ chỉ thời gian trong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Chọn iêt hoặc iêc thay vào ô vuông.</vt:lpstr>
      <vt:lpstr>PowerPoint Presentation</vt:lpstr>
      <vt:lpstr>PowerPoint Presentation</vt:lpstr>
      <vt:lpstr>1.Xếp các từ ngữ dưới đây vào nhóm thích hợp:</vt:lpstr>
      <vt:lpstr>2. Ghép từ ngữ chỉ sự vật với những từ ngữ chỉ đặc điểm ở bài tập số 1 để tạo thành 3 câu.</vt:lpstr>
      <vt:lpstr>3. Hỏi đáp về đặc điểm của các sự vật ngôi sao, dòng sông, nương lúa, bầu trời.</vt:lpstr>
      <vt:lpstr>PowerPoint Presentation</vt:lpstr>
      <vt:lpstr>PowerPoint Presentation</vt:lpstr>
      <vt:lpstr>PowerPoint Presentation</vt:lpstr>
      <vt:lpstr>PowerPoint Presentation</vt:lpstr>
      <vt:lpstr>PowerPoint Presentation</vt:lpstr>
      <vt:lpstr>2. Viết 3 – 5 câu kể về một sự việc đã chứng kiến hoặc tham gia ở nơi em sống.</vt:lpstr>
      <vt:lpstr>PowerPoint Presentation</vt:lpstr>
      <vt:lpstr>PowerPoint Presentation</vt:lpstr>
      <vt:lpstr>1. Tìm đọc một bài thơ về vẻ đẹp thiên nhiên. Trao đổi với các bạn suy nghĩ của em về bài thơ.</vt:lpstr>
      <vt:lpstr>PowerPoint Presentation</vt:lpstr>
      <vt:lpstr>2.Viết vào nhật kí đọc sách một khổ thơ em thích.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64</cp:revision>
  <dcterms:created xsi:type="dcterms:W3CDTF">2021-05-27T08:02:00Z</dcterms:created>
  <dcterms:modified xsi:type="dcterms:W3CDTF">2024-02-22T01:41:56Z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EAFABDA0E6A3483982BC880E490C0C0D</vt:lpwstr>
  </property>
  <property fmtid="{D5CDD505-2E9C-101B-9397-08002B2CF9AE}" pid="3" name="KSOProductBuildVer">
    <vt:lpwstr>1033-11.2.0.10463</vt:lpwstr>
  </property>
</Properties>
</file>