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notesMasterIdLst>
    <p:notesMasterId r:id="rId19"/>
  </p:notesMasterIdLst>
  <p:sldIdLst>
    <p:sldId id="256" r:id="rId4"/>
    <p:sldId id="259" r:id="rId5"/>
    <p:sldId id="266" r:id="rId6"/>
    <p:sldId id="260" r:id="rId7"/>
    <p:sldId id="264" r:id="rId8"/>
    <p:sldId id="304" r:id="rId9"/>
    <p:sldId id="300" r:id="rId10"/>
    <p:sldId id="301" r:id="rId11"/>
    <p:sldId id="297" r:id="rId12"/>
    <p:sldId id="298" r:id="rId13"/>
    <p:sldId id="305" r:id="rId14"/>
    <p:sldId id="263" r:id="rId15"/>
    <p:sldId id="270" r:id="rId16"/>
    <p:sldId id="279" r:id="rId17"/>
    <p:sldId id="280" r:id="rId18"/>
  </p:sldIdLst>
  <p:sldSz cx="12192000" cy="6858000"/>
  <p:notesSz cx="6858000" cy="9144000"/>
  <p:embeddedFontLs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E88"/>
    <a:srgbClr val="FFFAF7"/>
    <a:srgbClr val="CA7A9C"/>
    <a:srgbClr val="3FA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9C56-6DAA-494A-B0B7-71F262502AD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2B2F3-1DE3-42E0-A402-B4826F0D7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9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99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7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34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02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13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7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78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0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8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6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xmlns="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5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75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7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75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75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3A7158-F256-0F37-DC68-7D8AA6BFCB04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24A85AF-B5D2-9AE2-F443-FFA2E121B5BA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E2DA8A9E-0953-ED8C-7BAC-84F79CDCD854}"/>
              </a:ext>
            </a:extLst>
          </p:cNvPr>
          <p:cNvSpPr txBox="1">
            <a:spLocks/>
          </p:cNvSpPr>
          <p:nvPr/>
        </p:nvSpPr>
        <p:spPr>
          <a:xfrm>
            <a:off x="808592" y="2260575"/>
            <a:ext cx="10574816" cy="23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10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Luyện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từ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và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câu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Động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từ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F4239CD-D8D7-14D1-DD64-8D9088119132}"/>
              </a:ext>
            </a:extLst>
          </p:cNvPr>
          <p:cNvSpPr/>
          <p:nvPr/>
        </p:nvSpPr>
        <p:spPr>
          <a:xfrm>
            <a:off x="0" y="5312462"/>
            <a:ext cx="12192000" cy="1559189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252;p12">
            <a:extLst>
              <a:ext uri="{FF2B5EF4-FFF2-40B4-BE49-F238E27FC236}">
                <a16:creationId xmlns:a16="http://schemas.microsoft.com/office/drawing/2014/main" xmlns="" id="{9A35C59A-7336-B696-269E-C7A61CDB9336}"/>
              </a:ext>
            </a:extLst>
          </p:cNvPr>
          <p:cNvSpPr/>
          <p:nvPr/>
        </p:nvSpPr>
        <p:spPr>
          <a:xfrm>
            <a:off x="2480587" y="1622225"/>
            <a:ext cx="7230826" cy="84731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20202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en-US" sz="2400" b="1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1) Tìm động từ trong đoạn kịch sau:</a:t>
            </a:r>
            <a:endParaRPr lang="en-US" sz="2400" b="1" kern="0" dirty="0">
              <a:solidFill>
                <a:schemeClr val="bg1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" name="Google Shape;253;p12">
            <a:extLst>
              <a:ext uri="{FF2B5EF4-FFF2-40B4-BE49-F238E27FC236}">
                <a16:creationId xmlns:a16="http://schemas.microsoft.com/office/drawing/2014/main" xmlns="" id="{4F47DFCA-88E5-D025-50BF-EE9360158A30}"/>
              </a:ext>
            </a:extLst>
          </p:cNvPr>
          <p:cNvSpPr/>
          <p:nvPr/>
        </p:nvSpPr>
        <p:spPr>
          <a:xfrm>
            <a:off x="795574" y="2723369"/>
            <a:ext cx="10600852" cy="38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Em bé nhỏ nhất: 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(Từ phía góc phòng chạy ra) Em chào anh Tin-tin! Chào chị Mi-tin!</a:t>
            </a:r>
          </a:p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Tin-tin, Mi-tin: 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Sao cậu biết tên chúng mình?</a:t>
            </a:r>
          </a:p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Em bé nhỏ nhất: 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Bởi vì em sẽ là em của anh và chị.</a:t>
            </a:r>
          </a:p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Mi-tin: 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Thế nào? Em sẽ ra đời ở nhà chị à?</a:t>
            </a:r>
          </a:p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Em bé nhỏ nhất: 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Đúng thế! Sang năm, em sẽ ra đời. Nhưng anh chị đừng có trêu chọc em nhé! Nào, hãy ôm em đi! (Tin-tin, Mi-tin và em bé ôm nhau.)</a:t>
            </a:r>
          </a:p>
        </p:txBody>
      </p:sp>
      <p:cxnSp>
        <p:nvCxnSpPr>
          <p:cNvPr id="5" name="Google Shape;255;p12">
            <a:extLst>
              <a:ext uri="{FF2B5EF4-FFF2-40B4-BE49-F238E27FC236}">
                <a16:creationId xmlns:a16="http://schemas.microsoft.com/office/drawing/2014/main" xmlns="" id="{C9AB80CA-E7C2-1D96-D389-92938CEE2024}"/>
              </a:ext>
            </a:extLst>
          </p:cNvPr>
          <p:cNvCxnSpPr/>
          <p:nvPr/>
        </p:nvCxnSpPr>
        <p:spPr>
          <a:xfrm>
            <a:off x="6815928" y="3231023"/>
            <a:ext cx="63205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" name="Google Shape;256;p12">
            <a:extLst>
              <a:ext uri="{FF2B5EF4-FFF2-40B4-BE49-F238E27FC236}">
                <a16:creationId xmlns:a16="http://schemas.microsoft.com/office/drawing/2014/main" xmlns="" id="{F77DA476-E747-2C3F-B11A-AB84C8C3A4D2}"/>
              </a:ext>
            </a:extLst>
          </p:cNvPr>
          <p:cNvCxnSpPr/>
          <p:nvPr/>
        </p:nvCxnSpPr>
        <p:spPr>
          <a:xfrm>
            <a:off x="8844807" y="3231023"/>
            <a:ext cx="64923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" name="Google Shape;257;p12">
            <a:extLst>
              <a:ext uri="{FF2B5EF4-FFF2-40B4-BE49-F238E27FC236}">
                <a16:creationId xmlns:a16="http://schemas.microsoft.com/office/drawing/2014/main" xmlns="" id="{A2E0D79C-8E02-A2D5-DE71-1B36C2F33E7C}"/>
              </a:ext>
            </a:extLst>
          </p:cNvPr>
          <p:cNvCxnSpPr>
            <a:cxnSpLocks/>
          </p:cNvCxnSpPr>
          <p:nvPr/>
        </p:nvCxnSpPr>
        <p:spPr>
          <a:xfrm>
            <a:off x="900842" y="3641177"/>
            <a:ext cx="84089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258;p12">
            <a:extLst>
              <a:ext uri="{FF2B5EF4-FFF2-40B4-BE49-F238E27FC236}">
                <a16:creationId xmlns:a16="http://schemas.microsoft.com/office/drawing/2014/main" xmlns="" id="{1AC01AC9-98B2-51CA-94AC-973C0C658C5A}"/>
              </a:ext>
            </a:extLst>
          </p:cNvPr>
          <p:cNvCxnSpPr>
            <a:cxnSpLocks/>
          </p:cNvCxnSpPr>
          <p:nvPr/>
        </p:nvCxnSpPr>
        <p:spPr>
          <a:xfrm>
            <a:off x="4351775" y="4103437"/>
            <a:ext cx="51867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259;p12">
            <a:extLst>
              <a:ext uri="{FF2B5EF4-FFF2-40B4-BE49-F238E27FC236}">
                <a16:creationId xmlns:a16="http://schemas.microsoft.com/office/drawing/2014/main" xmlns="" id="{51D63B89-E295-3C4A-6D85-4719F31C79F4}"/>
              </a:ext>
            </a:extLst>
          </p:cNvPr>
          <p:cNvCxnSpPr/>
          <p:nvPr/>
        </p:nvCxnSpPr>
        <p:spPr>
          <a:xfrm>
            <a:off x="5353064" y="4575997"/>
            <a:ext cx="260004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260;p12">
            <a:extLst>
              <a:ext uri="{FF2B5EF4-FFF2-40B4-BE49-F238E27FC236}">
                <a16:creationId xmlns:a16="http://schemas.microsoft.com/office/drawing/2014/main" xmlns="" id="{855244DF-191F-16A7-D9B3-5DEEA1F70AF9}"/>
              </a:ext>
            </a:extLst>
          </p:cNvPr>
          <p:cNvCxnSpPr/>
          <p:nvPr/>
        </p:nvCxnSpPr>
        <p:spPr>
          <a:xfrm>
            <a:off x="4351775" y="5021837"/>
            <a:ext cx="79805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261;p12">
            <a:extLst>
              <a:ext uri="{FF2B5EF4-FFF2-40B4-BE49-F238E27FC236}">
                <a16:creationId xmlns:a16="http://schemas.microsoft.com/office/drawing/2014/main" xmlns="" id="{946F80CB-2B20-CFC7-78EE-F0143A9C1202}"/>
              </a:ext>
            </a:extLst>
          </p:cNvPr>
          <p:cNvCxnSpPr>
            <a:cxnSpLocks/>
          </p:cNvCxnSpPr>
          <p:nvPr/>
        </p:nvCxnSpPr>
        <p:spPr>
          <a:xfrm>
            <a:off x="7926955" y="5468357"/>
            <a:ext cx="91785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262;p12">
            <a:extLst>
              <a:ext uri="{FF2B5EF4-FFF2-40B4-BE49-F238E27FC236}">
                <a16:creationId xmlns:a16="http://schemas.microsoft.com/office/drawing/2014/main" xmlns="" id="{2DB0F542-685B-7A7D-FFE6-7FD06C9E5A77}"/>
              </a:ext>
            </a:extLst>
          </p:cNvPr>
          <p:cNvCxnSpPr>
            <a:cxnSpLocks/>
          </p:cNvCxnSpPr>
          <p:nvPr/>
        </p:nvCxnSpPr>
        <p:spPr>
          <a:xfrm>
            <a:off x="2291811" y="5933636"/>
            <a:ext cx="1323456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263;p12">
            <a:extLst>
              <a:ext uri="{FF2B5EF4-FFF2-40B4-BE49-F238E27FC236}">
                <a16:creationId xmlns:a16="http://schemas.microsoft.com/office/drawing/2014/main" xmlns="" id="{0D9AAB54-85A9-B533-E452-B00A61C62C5F}"/>
              </a:ext>
            </a:extLst>
          </p:cNvPr>
          <p:cNvCxnSpPr/>
          <p:nvPr/>
        </p:nvCxnSpPr>
        <p:spPr>
          <a:xfrm>
            <a:off x="6674478" y="5923131"/>
            <a:ext cx="45748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263;p12">
            <a:extLst>
              <a:ext uri="{FF2B5EF4-FFF2-40B4-BE49-F238E27FC236}">
                <a16:creationId xmlns:a16="http://schemas.microsoft.com/office/drawing/2014/main" xmlns="" id="{CD7EAE8F-99FA-7B48-5CF9-52AA36BC8999}"/>
              </a:ext>
            </a:extLst>
          </p:cNvPr>
          <p:cNvCxnSpPr/>
          <p:nvPr/>
        </p:nvCxnSpPr>
        <p:spPr>
          <a:xfrm>
            <a:off x="1398483" y="6394190"/>
            <a:ext cx="45748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8080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8;p13">
            <a:extLst>
              <a:ext uri="{FF2B5EF4-FFF2-40B4-BE49-F238E27FC236}">
                <a16:creationId xmlns:a16="http://schemas.microsoft.com/office/drawing/2014/main" xmlns="" id="{31D332BA-F4B8-4DD1-5895-533E33C8FB45}"/>
              </a:ext>
            </a:extLst>
          </p:cNvPr>
          <p:cNvSpPr/>
          <p:nvPr/>
        </p:nvSpPr>
        <p:spPr>
          <a:xfrm>
            <a:off x="457947" y="1768465"/>
            <a:ext cx="11276106" cy="177472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20202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lnSpc>
                <a:spcPct val="125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2) Viết một đoạn văn ngắn (3 - 5 câu) nói về những việc em thư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ờ</a:t>
            </a: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ng làm hằng ngày ở nhà hoặc ở trường và niềm vui của em khi làm những việc ấy. Chỉ ra các động từ em đã dùng trong đoạn văn đó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4" name="Google Shape;269;p13">
            <a:extLst>
              <a:ext uri="{FF2B5EF4-FFF2-40B4-BE49-F238E27FC236}">
                <a16:creationId xmlns:a16="http://schemas.microsoft.com/office/drawing/2014/main" xmlns="" id="{9D819573-4C86-EE0C-79AA-A22A5AFE0AAD}"/>
              </a:ext>
            </a:extLst>
          </p:cNvPr>
          <p:cNvSpPr/>
          <p:nvPr/>
        </p:nvSpPr>
        <p:spPr>
          <a:xfrm>
            <a:off x="867178" y="685727"/>
            <a:ext cx="10603607" cy="73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667" kern="0" dirty="0">
                <a:solidFill>
                  <a:srgbClr val="202020"/>
                </a:solidFill>
                <a:cs typeface="Arial"/>
                <a:sym typeface="Arial"/>
              </a:rPr>
              <a:t>.</a:t>
            </a:r>
            <a:endParaRPr sz="2667" kern="0" dirty="0">
              <a:solidFill>
                <a:srgbClr val="20202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5" name="Google Shape;270;p13">
            <a:extLst>
              <a:ext uri="{FF2B5EF4-FFF2-40B4-BE49-F238E27FC236}">
                <a16:creationId xmlns:a16="http://schemas.microsoft.com/office/drawing/2014/main" xmlns="" id="{6E17D2EE-0A26-8797-4A79-2FEA1543ADED}"/>
              </a:ext>
            </a:extLst>
          </p:cNvPr>
          <p:cNvSpPr txBox="1"/>
          <p:nvPr/>
        </p:nvSpPr>
        <p:spPr>
          <a:xfrm>
            <a:off x="4446066" y="3628605"/>
            <a:ext cx="3299867" cy="5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u="sng" kern="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lang="en-US" sz="2800" b="1" u="sng" kern="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u="sng" kern="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văn</a:t>
            </a:r>
            <a:r>
              <a:rPr lang="en-US" sz="2800" b="1" u="sng" kern="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u="sng" kern="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mẫu</a:t>
            </a:r>
            <a:r>
              <a:rPr lang="en-US" sz="2800" b="1" u="sng" kern="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:</a:t>
            </a:r>
          </a:p>
        </p:txBody>
      </p:sp>
      <p:sp>
        <p:nvSpPr>
          <p:cNvPr id="16" name="Google Shape;271;p13">
            <a:extLst>
              <a:ext uri="{FF2B5EF4-FFF2-40B4-BE49-F238E27FC236}">
                <a16:creationId xmlns:a16="http://schemas.microsoft.com/office/drawing/2014/main" xmlns="" id="{11002985-72F7-D95D-6F98-C716671D467F}"/>
              </a:ext>
            </a:extLst>
          </p:cNvPr>
          <p:cNvSpPr/>
          <p:nvPr/>
        </p:nvSpPr>
        <p:spPr>
          <a:xfrm>
            <a:off x="530928" y="4182548"/>
            <a:ext cx="11276106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Ở nhà, em thường </a:t>
            </a:r>
            <a:r>
              <a:rPr lang="vi-VN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nhặt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rau, </a:t>
            </a:r>
            <a:r>
              <a:rPr lang="vi-VN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phơi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quần áo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quét</a:t>
            </a:r>
            <a:r>
              <a:rPr lang="en-US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dọn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. Còn ở lớp, em thường </a:t>
            </a:r>
            <a:r>
              <a:rPr lang="vi-VN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lau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bảng. Em rất </a:t>
            </a:r>
            <a:r>
              <a:rPr lang="vi-VN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vui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mỗi khi </a:t>
            </a:r>
            <a:r>
              <a:rPr lang="vi-VN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làm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được một việc có ích.</a:t>
            </a:r>
          </a:p>
        </p:txBody>
      </p:sp>
    </p:spTree>
    <p:extLst>
      <p:ext uri="{BB962C8B-B14F-4D97-AF65-F5344CB8AC3E}">
        <p14:creationId xmlns:p14="http://schemas.microsoft.com/office/powerpoint/2010/main" val="132518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ếng việt (7)">
            <a:extLst>
              <a:ext uri="{FF2B5EF4-FFF2-40B4-BE49-F238E27FC236}">
                <a16:creationId xmlns:a16="http://schemas.microsoft.com/office/drawing/2014/main" xmlns="" id="{B05F286D-9BD3-4D96-2353-5F9531650F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0B64F78-B618-0E2B-4888-B1D601134A1A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7" name="Picture 6">
              <a:hlinkClick r:id="rId3"/>
              <a:extLst>
                <a:ext uri="{FF2B5EF4-FFF2-40B4-BE49-F238E27FC236}">
                  <a16:creationId xmlns:a16="http://schemas.microsoft.com/office/drawing/2014/main" xmlns="" id="{1738AA27-866A-4C4C-1C70-70F69DDBA0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2D4188C-2420-AB8D-2E88-C39A817E9066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D468CD7-5853-6C32-93ED-1E29A53C5AB4}"/>
              </a:ext>
            </a:extLst>
          </p:cNvPr>
          <p:cNvGrpSpPr/>
          <p:nvPr/>
        </p:nvGrpSpPr>
        <p:grpSpPr>
          <a:xfrm>
            <a:off x="1003951" y="1874332"/>
            <a:ext cx="9092172" cy="4664881"/>
            <a:chOff x="421481" y="1738145"/>
            <a:chExt cx="9092172" cy="4664881"/>
          </a:xfrm>
        </p:grpSpPr>
        <p:grpSp>
          <p:nvGrpSpPr>
            <p:cNvPr id="3" name="Group 14">
              <a:extLst>
                <a:ext uri="{FF2B5EF4-FFF2-40B4-BE49-F238E27FC236}">
                  <a16:creationId xmlns:a16="http://schemas.microsoft.com/office/drawing/2014/main" xmlns="" id="{8E30B7B4-21B2-E4CC-AE89-4EC937FFCB9A}"/>
                </a:ext>
              </a:extLst>
            </p:cNvPr>
            <p:cNvGrpSpPr/>
            <p:nvPr/>
          </p:nvGrpSpPr>
          <p:grpSpPr>
            <a:xfrm>
              <a:off x="953310" y="2045106"/>
              <a:ext cx="8560343" cy="4357920"/>
              <a:chOff x="0" y="-9525"/>
              <a:chExt cx="4088885" cy="822325"/>
            </a:xfrm>
          </p:grpSpPr>
          <p:sp>
            <p:nvSpPr>
              <p:cNvPr id="4" name="Freeform 15">
                <a:extLst>
                  <a:ext uri="{FF2B5EF4-FFF2-40B4-BE49-F238E27FC236}">
                    <a16:creationId xmlns:a16="http://schemas.microsoft.com/office/drawing/2014/main" xmlns="" id="{1FFFBA14-3783-D65B-2E26-5A54B69867C6}"/>
                  </a:ext>
                </a:extLst>
              </p:cNvPr>
              <p:cNvSpPr/>
              <p:nvPr/>
            </p:nvSpPr>
            <p:spPr>
              <a:xfrm>
                <a:off x="0" y="-158"/>
                <a:ext cx="4088885" cy="643507"/>
              </a:xfrm>
              <a:custGeom>
                <a:avLst/>
                <a:gdLst/>
                <a:ahLst/>
                <a:cxnLst/>
                <a:rect l="l" t="t" r="r" b="b"/>
                <a:pathLst>
                  <a:path w="4088885" h="643507">
                    <a:moveTo>
                      <a:pt x="0" y="0"/>
                    </a:moveTo>
                    <a:lnTo>
                      <a:pt x="4088885" y="0"/>
                    </a:lnTo>
                    <a:lnTo>
                      <a:pt x="4088885" y="643507"/>
                    </a:lnTo>
                    <a:lnTo>
                      <a:pt x="0" y="643507"/>
                    </a:lnTo>
                    <a:close/>
                  </a:path>
                </a:pathLst>
              </a:custGeom>
              <a:solidFill>
                <a:srgbClr val="D2EDFF"/>
              </a:solidFill>
            </p:spPr>
            <p:txBody>
              <a:bodyPr/>
              <a:lstStyle/>
              <a:p>
                <a:endParaRPr 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5" name="TextBox 16">
                <a:extLst>
                  <a:ext uri="{FF2B5EF4-FFF2-40B4-BE49-F238E27FC236}">
                    <a16:creationId xmlns:a16="http://schemas.microsoft.com/office/drawing/2014/main" xmlns="" id="{25EC2F63-7F2A-C1BD-5DE5-BA536DDD0B70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27432" tIns="27432" rIns="27432" bIns="27432" rtlCol="0" anchor="t"/>
              <a:lstStyle/>
              <a:p>
                <a:pPr algn="ctr">
                  <a:lnSpc>
                    <a:spcPts val="1191"/>
                  </a:lnSpc>
                </a:pPr>
                <a:endParaRPr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xmlns="" id="{6189131B-46E4-C3CC-FF3B-5BAEDCA07577}"/>
                </a:ext>
              </a:extLst>
            </p:cNvPr>
            <p:cNvGrpSpPr/>
            <p:nvPr/>
          </p:nvGrpSpPr>
          <p:grpSpPr>
            <a:xfrm>
              <a:off x="421481" y="1738145"/>
              <a:ext cx="1690855" cy="1690855"/>
              <a:chOff x="0" y="0"/>
              <a:chExt cx="812800" cy="812800"/>
            </a:xfrm>
          </p:grpSpPr>
          <p:sp>
            <p:nvSpPr>
              <p:cNvPr id="7" name="Freeform 18">
                <a:extLst>
                  <a:ext uri="{FF2B5EF4-FFF2-40B4-BE49-F238E27FC236}">
                    <a16:creationId xmlns:a16="http://schemas.microsoft.com/office/drawing/2014/main" xmlns="" id="{6645C2A2-2485-7B0F-A5AE-B1AAC410B46E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2EDFF"/>
              </a:solidFill>
            </p:spPr>
            <p:txBody>
              <a:bodyPr/>
              <a:lstStyle/>
              <a:p>
                <a:endParaRPr 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8" name="TextBox 19">
                <a:extLst>
                  <a:ext uri="{FF2B5EF4-FFF2-40B4-BE49-F238E27FC236}">
                    <a16:creationId xmlns:a16="http://schemas.microsoft.com/office/drawing/2014/main" xmlns="" id="{DC1EEF0C-B850-C1AA-F5BB-5897011C4561}"/>
                  </a:ext>
                </a:extLst>
              </p:cNvPr>
              <p:cNvSpPr txBox="1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81"/>
                  </a:lnSpc>
                </a:pPr>
                <a:endParaRPr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9" name="Group 20">
              <a:extLst>
                <a:ext uri="{FF2B5EF4-FFF2-40B4-BE49-F238E27FC236}">
                  <a16:creationId xmlns:a16="http://schemas.microsoft.com/office/drawing/2014/main" xmlns="" id="{71C24F3E-8D3B-7121-7FF5-582085BBF324}"/>
                </a:ext>
              </a:extLst>
            </p:cNvPr>
            <p:cNvGrpSpPr/>
            <p:nvPr/>
          </p:nvGrpSpPr>
          <p:grpSpPr>
            <a:xfrm>
              <a:off x="612360" y="1932516"/>
              <a:ext cx="1309097" cy="1309097"/>
              <a:chOff x="0" y="0"/>
              <a:chExt cx="1745463" cy="1745463"/>
            </a:xfrm>
          </p:grpSpPr>
          <p:grpSp>
            <p:nvGrpSpPr>
              <p:cNvPr id="10" name="Group 21">
                <a:extLst>
                  <a:ext uri="{FF2B5EF4-FFF2-40B4-BE49-F238E27FC236}">
                    <a16:creationId xmlns:a16="http://schemas.microsoft.com/office/drawing/2014/main" xmlns="" id="{FFF65B07-8D36-69A7-2EB3-9FE7A4A80FA2}"/>
                  </a:ext>
                </a:extLst>
              </p:cNvPr>
              <p:cNvGrpSpPr/>
              <p:nvPr/>
            </p:nvGrpSpPr>
            <p:grpSpPr>
              <a:xfrm>
                <a:off x="0" y="0"/>
                <a:ext cx="1745463" cy="1745463"/>
                <a:chOff x="0" y="0"/>
                <a:chExt cx="812800" cy="812800"/>
              </a:xfrm>
            </p:grpSpPr>
            <p:sp>
              <p:nvSpPr>
                <p:cNvPr id="12" name="Freeform 22">
                  <a:extLst>
                    <a:ext uri="{FF2B5EF4-FFF2-40B4-BE49-F238E27FC236}">
                      <a16:creationId xmlns:a16="http://schemas.microsoft.com/office/drawing/2014/main" xmlns="" id="{73B2694F-1A82-4A24-4A42-4D758C16765E}"/>
                    </a:ext>
                  </a:extLst>
                </p:cNvPr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13" name="TextBox 23">
                  <a:extLst>
                    <a:ext uri="{FF2B5EF4-FFF2-40B4-BE49-F238E27FC236}">
                      <a16:creationId xmlns:a16="http://schemas.microsoft.com/office/drawing/2014/main" xmlns="" id="{5D4C3A68-28CD-4760-6901-9B9617973558}"/>
                    </a:ext>
                  </a:extLst>
                </p:cNvPr>
                <p:cNvSpPr txBox="1"/>
                <p:nvPr/>
              </p:nvSpPr>
              <p:spPr>
                <a:xfrm>
                  <a:off x="76200" y="-38100"/>
                  <a:ext cx="660400" cy="774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281"/>
                    </a:lnSpc>
                  </a:pPr>
                  <a:endParaRPr>
                    <a:latin typeface="UTM Avo" panose="02040603050506020204" pitchFamily="18" charset="0"/>
                  </a:endParaRPr>
                </a:p>
              </p:txBody>
            </p:sp>
          </p:grpSp>
          <p:sp>
            <p:nvSpPr>
              <p:cNvPr id="11" name="Freeform 24">
                <a:extLst>
                  <a:ext uri="{FF2B5EF4-FFF2-40B4-BE49-F238E27FC236}">
                    <a16:creationId xmlns:a16="http://schemas.microsoft.com/office/drawing/2014/main" xmlns="" id="{F5A8E442-7C43-3C24-1752-91498D9DD96C}"/>
                  </a:ext>
                </a:extLst>
              </p:cNvPr>
              <p:cNvSpPr/>
              <p:nvPr/>
            </p:nvSpPr>
            <p:spPr>
              <a:xfrm>
                <a:off x="197195" y="0"/>
                <a:ext cx="1351072" cy="1546291"/>
              </a:xfrm>
              <a:custGeom>
                <a:avLst/>
                <a:gdLst/>
                <a:ahLst/>
                <a:cxnLst/>
                <a:rect l="l" t="t" r="r" b="b"/>
                <a:pathLst>
                  <a:path w="1351072" h="1546291">
                    <a:moveTo>
                      <a:pt x="0" y="0"/>
                    </a:moveTo>
                    <a:lnTo>
                      <a:pt x="1351073" y="0"/>
                    </a:lnTo>
                    <a:lnTo>
                      <a:pt x="1351073" y="1546291"/>
                    </a:lnTo>
                    <a:lnTo>
                      <a:pt x="0" y="15462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xmlns="" id="{C55FCB79-9316-E4A8-4FF8-BCCAB83698D4}"/>
                </a:ext>
              </a:extLst>
            </p:cNvPr>
            <p:cNvSpPr txBox="1"/>
            <p:nvPr/>
          </p:nvSpPr>
          <p:spPr>
            <a:xfrm>
              <a:off x="1480666" y="2646083"/>
              <a:ext cx="7505629" cy="21114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59080" lvl="1"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CHUẨN BỊ BÀI MỚI </a:t>
              </a:r>
            </a:p>
            <a:p>
              <a:pPr marL="259080" lvl="1" algn="ctr">
                <a:lnSpc>
                  <a:spcPct val="150000"/>
                </a:lnSpc>
              </a:pP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viết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2: </a:t>
              </a:r>
            </a:p>
            <a:p>
              <a:pPr marL="259080" lvl="1" algn="ctr">
                <a:lnSpc>
                  <a:spcPct val="150000"/>
                </a:lnSpc>
              </a:pP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tả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cây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cối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(</a:t>
              </a: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Viết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văn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)</a:t>
              </a:r>
            </a:p>
          </p:txBody>
        </p:sp>
      </p:grpSp>
      <p:sp>
        <p:nvSpPr>
          <p:cNvPr id="14" name="Freeform 25">
            <a:extLst>
              <a:ext uri="{FF2B5EF4-FFF2-40B4-BE49-F238E27FC236}">
                <a16:creationId xmlns:a16="http://schemas.microsoft.com/office/drawing/2014/main" xmlns="" id="{C5057E92-5E8C-3043-698A-4717A6DC1B8C}"/>
              </a:ext>
            </a:extLst>
          </p:cNvPr>
          <p:cNvSpPr/>
          <p:nvPr/>
        </p:nvSpPr>
        <p:spPr>
          <a:xfrm>
            <a:off x="9591323" y="1848201"/>
            <a:ext cx="2159690" cy="4499355"/>
          </a:xfrm>
          <a:custGeom>
            <a:avLst/>
            <a:gdLst/>
            <a:ahLst/>
            <a:cxnLst/>
            <a:rect l="l" t="t" r="r" b="b"/>
            <a:pathLst>
              <a:path w="2868373" h="5975778">
                <a:moveTo>
                  <a:pt x="0" y="0"/>
                </a:moveTo>
                <a:lnTo>
                  <a:pt x="2868374" y="0"/>
                </a:lnTo>
                <a:lnTo>
                  <a:pt x="2868374" y="5975778"/>
                </a:lnTo>
                <a:lnTo>
                  <a:pt x="0" y="5975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xmlns="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xmlns="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D9F5753-A3E9-A36A-2425-2BC31C56CF76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xmlns="" id="{D043699A-F679-67C7-68A9-2C32BF3E8A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8ECC76F-6EA7-B7A0-04EE-A5A1EAF1EDFC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45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9;p2">
            <a:extLst>
              <a:ext uri="{FF2B5EF4-FFF2-40B4-BE49-F238E27FC236}">
                <a16:creationId xmlns:a16="http://schemas.microsoft.com/office/drawing/2014/main" xmlns="" id="{1F4CA0B1-8248-C57E-0252-F7476DFB1CD4}"/>
              </a:ext>
            </a:extLst>
          </p:cNvPr>
          <p:cNvSpPr/>
          <p:nvPr/>
        </p:nvSpPr>
        <p:spPr>
          <a:xfrm>
            <a:off x="1448433" y="1790299"/>
            <a:ext cx="9295134" cy="56788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en-US" sz="2400" b="1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Em hãy lấy ví dụ về những từ ngữ miêu tả hoạt động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5" name="Google Shape;162;p2">
            <a:extLst>
              <a:ext uri="{FF2B5EF4-FFF2-40B4-BE49-F238E27FC236}">
                <a16:creationId xmlns:a16="http://schemas.microsoft.com/office/drawing/2014/main" xmlns="" id="{9E08AEEE-F198-A18C-4718-CD893FF1A5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0646" r="46660" b="42552"/>
          <a:stretch/>
        </p:blipFill>
        <p:spPr>
          <a:xfrm>
            <a:off x="8704418" y="3028082"/>
            <a:ext cx="2166287" cy="265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3;p2">
            <a:extLst>
              <a:ext uri="{FF2B5EF4-FFF2-40B4-BE49-F238E27FC236}">
                <a16:creationId xmlns:a16="http://schemas.microsoft.com/office/drawing/2014/main" xmlns="" id="{C131191D-84E3-56F8-1BB8-201132A169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3268" b="4662"/>
          <a:stretch/>
        </p:blipFill>
        <p:spPr>
          <a:xfrm>
            <a:off x="3904804" y="3156286"/>
            <a:ext cx="4435555" cy="2528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4;p2">
            <a:extLst>
              <a:ext uri="{FF2B5EF4-FFF2-40B4-BE49-F238E27FC236}">
                <a16:creationId xmlns:a16="http://schemas.microsoft.com/office/drawing/2014/main" xmlns="" id="{08AE7E75-BC23-6BCD-D882-7C79FA19F5F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6145"/>
          <a:stretch/>
        </p:blipFill>
        <p:spPr>
          <a:xfrm>
            <a:off x="1401778" y="2575092"/>
            <a:ext cx="2232818" cy="31100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5;p2">
            <a:extLst>
              <a:ext uri="{FF2B5EF4-FFF2-40B4-BE49-F238E27FC236}">
                <a16:creationId xmlns:a16="http://schemas.microsoft.com/office/drawing/2014/main" xmlns="" id="{437E6BEB-B7EA-7D7E-F289-336B09E89CBF}"/>
              </a:ext>
            </a:extLst>
          </p:cNvPr>
          <p:cNvSpPr/>
          <p:nvPr/>
        </p:nvSpPr>
        <p:spPr>
          <a:xfrm>
            <a:off x="1782167" y="5685122"/>
            <a:ext cx="2071507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Nhảy</a:t>
            </a:r>
            <a:r>
              <a:rPr lang="en-US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dây</a:t>
            </a:r>
            <a:endParaRPr lang="en-US" sz="2400" b="1" kern="0" dirty="0">
              <a:solidFill>
                <a:srgbClr val="240E88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9" name="Google Shape;166;p2">
            <a:extLst>
              <a:ext uri="{FF2B5EF4-FFF2-40B4-BE49-F238E27FC236}">
                <a16:creationId xmlns:a16="http://schemas.microsoft.com/office/drawing/2014/main" xmlns="" id="{0B1DA02B-C833-B11B-B68A-C1E5738F0F32}"/>
              </a:ext>
            </a:extLst>
          </p:cNvPr>
          <p:cNvSpPr/>
          <p:nvPr/>
        </p:nvSpPr>
        <p:spPr>
          <a:xfrm>
            <a:off x="5086828" y="5685122"/>
            <a:ext cx="2071507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lang="en-US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endParaRPr lang="en-US" sz="2400" b="1" kern="0" dirty="0">
              <a:solidFill>
                <a:srgbClr val="240E88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0" name="Google Shape;167;p2">
            <a:extLst>
              <a:ext uri="{FF2B5EF4-FFF2-40B4-BE49-F238E27FC236}">
                <a16:creationId xmlns:a16="http://schemas.microsoft.com/office/drawing/2014/main" xmlns="" id="{AA77EE16-CAD6-E800-DE34-5CB62CDE9AD9}"/>
              </a:ext>
            </a:extLst>
          </p:cNvPr>
          <p:cNvSpPr/>
          <p:nvPr/>
        </p:nvSpPr>
        <p:spPr>
          <a:xfrm>
            <a:off x="9322476" y="5641792"/>
            <a:ext cx="930169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Ôm</a:t>
            </a:r>
            <a:endParaRPr lang="en-US" sz="2400" b="1" kern="0" dirty="0">
              <a:solidFill>
                <a:srgbClr val="240E88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1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22484BF-D1F3-5F99-AF0F-BD8E1DEE166D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xmlns="" id="{94B65A9B-C495-D76D-9C25-2908A6475B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AF46BA5-3EB4-3C99-CAC2-BDCB340C905E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84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199;p6">
            <a:extLst>
              <a:ext uri="{FF2B5EF4-FFF2-40B4-BE49-F238E27FC236}">
                <a16:creationId xmlns:a16="http://schemas.microsoft.com/office/drawing/2014/main" xmlns="" id="{A3845BCC-1A18-A9B9-590D-D859085D6BE3}"/>
              </a:ext>
            </a:extLst>
          </p:cNvPr>
          <p:cNvSpPr/>
          <p:nvPr/>
        </p:nvSpPr>
        <p:spPr>
          <a:xfrm>
            <a:off x="575471" y="1751058"/>
            <a:ext cx="11041058" cy="101757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20202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vi-VN" sz="2400" b="1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1) Tìm các từ chỉ hoạt động, trạng thái trong những câu dưới đây: </a:t>
            </a:r>
            <a:endParaRPr lang="vi-VN" sz="2400" b="1" kern="0" dirty="0">
              <a:solidFill>
                <a:schemeClr val="bg1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xmlns="" id="{A9721059-8EC7-3BD1-3C73-30F124F599B3}"/>
              </a:ext>
            </a:extLst>
          </p:cNvPr>
          <p:cNvSpPr/>
          <p:nvPr/>
        </p:nvSpPr>
        <p:spPr>
          <a:xfrm>
            <a:off x="865585" y="3006836"/>
            <a:ext cx="10460829" cy="304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a) Các cụ già nhặt cỏ, đốt lá. Mấy chú bé đi tìm chỗ ven suối để bắc bếp thổi cơm. </a:t>
            </a:r>
          </a:p>
          <a:p>
            <a: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vi-VN" sz="2400" i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Tô Hoài 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b) Hoa sầu riêng trổ vào cuối năm.</a:t>
            </a:r>
          </a:p>
          <a:p>
            <a: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vi-VN" sz="2400" i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Mai Văn Tạo</a:t>
            </a:r>
          </a:p>
        </p:txBody>
      </p:sp>
      <p:cxnSp>
        <p:nvCxnSpPr>
          <p:cNvPr id="33" name="Google Shape;202;p6">
            <a:extLst>
              <a:ext uri="{FF2B5EF4-FFF2-40B4-BE49-F238E27FC236}">
                <a16:creationId xmlns:a16="http://schemas.microsoft.com/office/drawing/2014/main" xmlns="" id="{C4DEEC96-FA9A-A1AC-C191-817C7D619C5A}"/>
              </a:ext>
            </a:extLst>
          </p:cNvPr>
          <p:cNvCxnSpPr>
            <a:cxnSpLocks/>
          </p:cNvCxnSpPr>
          <p:nvPr/>
        </p:nvCxnSpPr>
        <p:spPr>
          <a:xfrm>
            <a:off x="3274026" y="3579888"/>
            <a:ext cx="647261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203;p6">
            <a:extLst>
              <a:ext uri="{FF2B5EF4-FFF2-40B4-BE49-F238E27FC236}">
                <a16:creationId xmlns:a16="http://schemas.microsoft.com/office/drawing/2014/main" xmlns="" id="{FF11F6C4-F223-CBBD-0B71-5E7085E4528B}"/>
              </a:ext>
            </a:extLst>
          </p:cNvPr>
          <p:cNvCxnSpPr>
            <a:cxnSpLocks/>
          </p:cNvCxnSpPr>
          <p:nvPr/>
        </p:nvCxnSpPr>
        <p:spPr>
          <a:xfrm>
            <a:off x="4660183" y="3579888"/>
            <a:ext cx="47387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204;p6">
            <a:extLst>
              <a:ext uri="{FF2B5EF4-FFF2-40B4-BE49-F238E27FC236}">
                <a16:creationId xmlns:a16="http://schemas.microsoft.com/office/drawing/2014/main" xmlns="" id="{33CF9242-479E-5619-5A93-90A8F68DD189}"/>
              </a:ext>
            </a:extLst>
          </p:cNvPr>
          <p:cNvCxnSpPr>
            <a:cxnSpLocks/>
          </p:cNvCxnSpPr>
          <p:nvPr/>
        </p:nvCxnSpPr>
        <p:spPr>
          <a:xfrm>
            <a:off x="7842769" y="3579888"/>
            <a:ext cx="74749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205;p6">
            <a:extLst>
              <a:ext uri="{FF2B5EF4-FFF2-40B4-BE49-F238E27FC236}">
                <a16:creationId xmlns:a16="http://schemas.microsoft.com/office/drawing/2014/main" xmlns="" id="{B5DF529E-7824-6086-BD9D-7C34958DA7EE}"/>
              </a:ext>
            </a:extLst>
          </p:cNvPr>
          <p:cNvCxnSpPr>
            <a:cxnSpLocks/>
          </p:cNvCxnSpPr>
          <p:nvPr/>
        </p:nvCxnSpPr>
        <p:spPr>
          <a:xfrm>
            <a:off x="2401625" y="4060904"/>
            <a:ext cx="52738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206;p6">
            <a:extLst>
              <a:ext uri="{FF2B5EF4-FFF2-40B4-BE49-F238E27FC236}">
                <a16:creationId xmlns:a16="http://schemas.microsoft.com/office/drawing/2014/main" xmlns="" id="{928246FC-8B52-BE59-4B71-46CBAD1D73D3}"/>
              </a:ext>
            </a:extLst>
          </p:cNvPr>
          <p:cNvCxnSpPr>
            <a:cxnSpLocks/>
          </p:cNvCxnSpPr>
          <p:nvPr/>
        </p:nvCxnSpPr>
        <p:spPr>
          <a:xfrm>
            <a:off x="1011635" y="4060904"/>
            <a:ext cx="610048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" name="Google Shape;207;p6">
            <a:extLst>
              <a:ext uri="{FF2B5EF4-FFF2-40B4-BE49-F238E27FC236}">
                <a16:creationId xmlns:a16="http://schemas.microsoft.com/office/drawing/2014/main" xmlns="" id="{E4E40A6B-C816-DD03-0227-3D6E7DE62C3D}"/>
              </a:ext>
            </a:extLst>
          </p:cNvPr>
          <p:cNvCxnSpPr>
            <a:cxnSpLocks/>
          </p:cNvCxnSpPr>
          <p:nvPr/>
        </p:nvCxnSpPr>
        <p:spPr>
          <a:xfrm>
            <a:off x="3512392" y="5254997"/>
            <a:ext cx="40889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Freeform 11">
            <a:extLst>
              <a:ext uri="{FF2B5EF4-FFF2-40B4-BE49-F238E27FC236}">
                <a16:creationId xmlns:a16="http://schemas.microsoft.com/office/drawing/2014/main" xmlns="" id="{CBAC2EDD-EE64-2F2C-2C5B-70CB54669ED9}"/>
              </a:ext>
            </a:extLst>
          </p:cNvPr>
          <p:cNvSpPr/>
          <p:nvPr/>
        </p:nvSpPr>
        <p:spPr>
          <a:xfrm rot="-262827">
            <a:off x="35424" y="5028668"/>
            <a:ext cx="1536789" cy="1840186"/>
          </a:xfrm>
          <a:custGeom>
            <a:avLst/>
            <a:gdLst/>
            <a:ahLst/>
            <a:cxnLst/>
            <a:rect l="l" t="t" r="r" b="b"/>
            <a:pathLst>
              <a:path w="5659786" h="7519040">
                <a:moveTo>
                  <a:pt x="0" y="0"/>
                </a:moveTo>
                <a:lnTo>
                  <a:pt x="5659786" y="0"/>
                </a:lnTo>
                <a:lnTo>
                  <a:pt x="5659786" y="7519040"/>
                </a:lnTo>
                <a:lnTo>
                  <a:pt x="0" y="75190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12;p7">
            <a:extLst>
              <a:ext uri="{FF2B5EF4-FFF2-40B4-BE49-F238E27FC236}">
                <a16:creationId xmlns:a16="http://schemas.microsoft.com/office/drawing/2014/main" xmlns="" id="{FD4DC033-F8AD-EA89-BE76-F4A8157547C1}"/>
              </a:ext>
            </a:extLst>
          </p:cNvPr>
          <p:cNvSpPr/>
          <p:nvPr/>
        </p:nvSpPr>
        <p:spPr>
          <a:xfrm>
            <a:off x="1368611" y="1663950"/>
            <a:ext cx="9454778" cy="122741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20202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2) Các từ vừa tìm được ở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1</a:t>
            </a: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chỉ hoạt động, trạng thái của những sự vật nào?</a:t>
            </a:r>
          </a:p>
        </p:txBody>
      </p:sp>
      <p:graphicFrame>
        <p:nvGraphicFramePr>
          <p:cNvPr id="13" name="Google Shape;214;p7">
            <a:extLst>
              <a:ext uri="{FF2B5EF4-FFF2-40B4-BE49-F238E27FC236}">
                <a16:creationId xmlns:a16="http://schemas.microsoft.com/office/drawing/2014/main" xmlns="" id="{55BA3BA4-E8B4-B6D4-7692-BCBE49C32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149796"/>
              </p:ext>
            </p:extLst>
          </p:nvPr>
        </p:nvGraphicFramePr>
        <p:xfrm>
          <a:off x="824747" y="3213099"/>
          <a:ext cx="10745700" cy="342396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D5A5E5"/>
                    </a:gs>
                    <a:gs pos="35000">
                      <a:srgbClr val="E1C3E9"/>
                    </a:gs>
                    <a:gs pos="100000">
                      <a:srgbClr val="F4E6F8"/>
                    </a:gs>
                  </a:gsLst>
                  <a:lin ang="16200000" scaled="0"/>
                </a:gradFill>
              </a:tblPr>
              <a:tblGrid>
                <a:gridCol w="1451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82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2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55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Sự</a:t>
                      </a:r>
                      <a:r>
                        <a:rPr lang="en-US" sz="2700" b="1" i="0" u="none" strike="noStrike" cap="none" dirty="0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700" b="1" i="0" u="none" strike="noStrike" cap="none" dirty="0" err="1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vật</a:t>
                      </a:r>
                      <a:endParaRPr lang="en-US" sz="2700" b="1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Hoạt</a:t>
                      </a:r>
                      <a:r>
                        <a:rPr lang="en-US" sz="2700" b="1" i="0" u="none" strike="noStrike" cap="none" dirty="0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700" b="1" i="0" u="none" strike="noStrike" cap="none" dirty="0" err="1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động</a:t>
                      </a:r>
                      <a:r>
                        <a:rPr lang="en-US" sz="2700" b="1" i="0" u="none" strike="noStrike" cap="none" dirty="0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2700" b="1" i="0" u="none" strike="noStrike" cap="none" dirty="0" err="1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trạng</a:t>
                      </a:r>
                      <a:r>
                        <a:rPr lang="en-US" sz="2700" b="1" i="0" u="none" strike="noStrike" cap="none" dirty="0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700" b="1" i="0" u="none" strike="noStrike" cap="none" dirty="0" err="1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thái</a:t>
                      </a:r>
                      <a:endParaRPr lang="en-US" sz="2700" b="1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599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Câu</a:t>
                      </a:r>
                      <a:r>
                        <a:rPr lang="en-US" sz="2700" b="1" i="0" u="none" strike="noStrike" cap="none" dirty="0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 a</a:t>
                      </a: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0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0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5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0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0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5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Câu</a:t>
                      </a:r>
                      <a:r>
                        <a:rPr lang="en-US" sz="2700" b="1" i="0" u="none" strike="noStrike" cap="none" dirty="0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 b</a:t>
                      </a: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0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0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" name="Google Shape;215;p7">
            <a:extLst>
              <a:ext uri="{FF2B5EF4-FFF2-40B4-BE49-F238E27FC236}">
                <a16:creationId xmlns:a16="http://schemas.microsoft.com/office/drawing/2014/main" xmlns="" id="{4EC0811A-1C12-3639-6548-56FBDD9CB6E9}"/>
              </a:ext>
            </a:extLst>
          </p:cNvPr>
          <p:cNvSpPr/>
          <p:nvPr/>
        </p:nvSpPr>
        <p:spPr>
          <a:xfrm>
            <a:off x="2974191" y="4242356"/>
            <a:ext cx="1956092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Các cụ già </a:t>
            </a:r>
          </a:p>
        </p:txBody>
      </p:sp>
      <p:sp>
        <p:nvSpPr>
          <p:cNvPr id="15" name="Google Shape;216;p7">
            <a:extLst>
              <a:ext uri="{FF2B5EF4-FFF2-40B4-BE49-F238E27FC236}">
                <a16:creationId xmlns:a16="http://schemas.microsoft.com/office/drawing/2014/main" xmlns="" id="{A2489714-FFA4-588E-E8A8-806936868A94}"/>
              </a:ext>
            </a:extLst>
          </p:cNvPr>
          <p:cNvSpPr/>
          <p:nvPr/>
        </p:nvSpPr>
        <p:spPr>
          <a:xfrm>
            <a:off x="2899385" y="5080556"/>
            <a:ext cx="2105705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Mấy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chú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bé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</a:p>
        </p:txBody>
      </p:sp>
      <p:sp>
        <p:nvSpPr>
          <p:cNvPr id="16" name="Google Shape;217;p7">
            <a:extLst>
              <a:ext uri="{FF2B5EF4-FFF2-40B4-BE49-F238E27FC236}">
                <a16:creationId xmlns:a16="http://schemas.microsoft.com/office/drawing/2014/main" xmlns="" id="{35FF84EB-8316-8ECF-2F6E-5217F1000214}"/>
              </a:ext>
            </a:extLst>
          </p:cNvPr>
          <p:cNvSpPr/>
          <p:nvPr/>
        </p:nvSpPr>
        <p:spPr>
          <a:xfrm>
            <a:off x="2717711" y="5956856"/>
            <a:ext cx="2469053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Hoa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sầu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riêng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</a:p>
        </p:txBody>
      </p:sp>
      <p:sp>
        <p:nvSpPr>
          <p:cNvPr id="17" name="Google Shape;218;p7">
            <a:extLst>
              <a:ext uri="{FF2B5EF4-FFF2-40B4-BE49-F238E27FC236}">
                <a16:creationId xmlns:a16="http://schemas.microsoft.com/office/drawing/2014/main" xmlns="" id="{523670EB-8F25-A912-68F3-B78D3C45FFFA}"/>
              </a:ext>
            </a:extLst>
          </p:cNvPr>
          <p:cNvSpPr/>
          <p:nvPr/>
        </p:nvSpPr>
        <p:spPr>
          <a:xfrm>
            <a:off x="7546194" y="4242356"/>
            <a:ext cx="1956092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nhặt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đốt</a:t>
            </a:r>
            <a:endParaRPr lang="en-US" sz="2400" kern="0" dirty="0">
              <a:solidFill>
                <a:srgbClr val="240E88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8" name="Google Shape;219;p7">
            <a:extLst>
              <a:ext uri="{FF2B5EF4-FFF2-40B4-BE49-F238E27FC236}">
                <a16:creationId xmlns:a16="http://schemas.microsoft.com/office/drawing/2014/main" xmlns="" id="{76F8AE6F-2503-4B68-1C06-BF3812EF2A9B}"/>
              </a:ext>
            </a:extLst>
          </p:cNvPr>
          <p:cNvSpPr/>
          <p:nvPr/>
        </p:nvSpPr>
        <p:spPr>
          <a:xfrm>
            <a:off x="7367727" y="5105956"/>
            <a:ext cx="2313027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thổi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bắc</a:t>
            </a:r>
            <a:endParaRPr lang="en-US" sz="2400" kern="0" dirty="0">
              <a:solidFill>
                <a:srgbClr val="240E88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9" name="Google Shape;220;p7">
            <a:extLst>
              <a:ext uri="{FF2B5EF4-FFF2-40B4-BE49-F238E27FC236}">
                <a16:creationId xmlns:a16="http://schemas.microsoft.com/office/drawing/2014/main" xmlns="" id="{55405C3E-850A-5C18-C4B8-EB812F84590D}"/>
              </a:ext>
            </a:extLst>
          </p:cNvPr>
          <p:cNvSpPr/>
          <p:nvPr/>
        </p:nvSpPr>
        <p:spPr>
          <a:xfrm>
            <a:off x="8144649" y="5956856"/>
            <a:ext cx="759183" cy="50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trổ</a:t>
            </a:r>
            <a:endParaRPr lang="en-US" sz="2400" kern="0" dirty="0">
              <a:solidFill>
                <a:srgbClr val="240E88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22" name="Google Shape;145;p4">
            <a:extLst>
              <a:ext uri="{FF2B5EF4-FFF2-40B4-BE49-F238E27FC236}">
                <a16:creationId xmlns:a16="http://schemas.microsoft.com/office/drawing/2014/main" xmlns="" id="{246E92B4-41A1-C188-89E9-D17DD4F02F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5543" y="4242356"/>
            <a:ext cx="1423419" cy="2564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73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2;p9">
            <a:extLst>
              <a:ext uri="{FF2B5EF4-FFF2-40B4-BE49-F238E27FC236}">
                <a16:creationId xmlns:a16="http://schemas.microsoft.com/office/drawing/2014/main" xmlns="" id="{7F8D9712-33B1-7A23-801C-1C1F9DFF22B9}"/>
              </a:ext>
            </a:extLst>
          </p:cNvPr>
          <p:cNvSpPr/>
          <p:nvPr/>
        </p:nvSpPr>
        <p:spPr>
          <a:xfrm>
            <a:off x="1712686" y="1905000"/>
            <a:ext cx="8766628" cy="2099734"/>
          </a:xfrm>
          <a:prstGeom prst="downArrowCallout">
            <a:avLst>
              <a:gd name="adj1" fmla="val 14262"/>
              <a:gd name="adj2" fmla="val 17894"/>
              <a:gd name="adj3" fmla="val 18061"/>
              <a:gd name="adj4" fmla="val 75408"/>
            </a:avLst>
          </a:prstGeom>
          <a:solidFill>
            <a:srgbClr val="FFFFFF"/>
          </a:solidFill>
          <a:ln w="25400" cap="flat" cmpd="sng">
            <a:solidFill>
              <a:srgbClr val="2020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5 từ chỉ hoạt động và 1 từ chỉ trạng thái</a:t>
            </a:r>
          </a:p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vừa tìm được là </a:t>
            </a:r>
            <a:r>
              <a:rPr lang="vi-VN" sz="2400" b="1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động từ</a:t>
            </a:r>
          </a:p>
        </p:txBody>
      </p:sp>
      <p:sp>
        <p:nvSpPr>
          <p:cNvPr id="3" name="Google Shape;233;p9">
            <a:extLst>
              <a:ext uri="{FF2B5EF4-FFF2-40B4-BE49-F238E27FC236}">
                <a16:creationId xmlns:a16="http://schemas.microsoft.com/office/drawing/2014/main" xmlns="" id="{0E7575AF-F216-D8F4-5D44-1949D5AFE3E8}"/>
              </a:ext>
            </a:extLst>
          </p:cNvPr>
          <p:cNvSpPr/>
          <p:nvPr/>
        </p:nvSpPr>
        <p:spPr>
          <a:xfrm>
            <a:off x="1576932" y="4038600"/>
            <a:ext cx="9182992" cy="1075002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20202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en-US" sz="2400" b="1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400" b="1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b="1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400" b="1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b="1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2400" b="1" u="sng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hoạt</a:t>
            </a:r>
            <a:r>
              <a:rPr lang="en-US" sz="2400" b="1" u="sng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400" b="1" u="sng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400" b="1" u="sng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trạng</a:t>
            </a:r>
            <a:r>
              <a:rPr lang="en-US" sz="2400" b="1" u="sng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thái</a:t>
            </a:r>
            <a:r>
              <a:rPr lang="en-US" sz="2400" b="1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2400" b="1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sự</a:t>
            </a:r>
            <a:r>
              <a:rPr lang="en-US" sz="2400" b="1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vật</a:t>
            </a:r>
            <a:endParaRPr lang="en-US" sz="2400" b="1" kern="0" dirty="0">
              <a:solidFill>
                <a:srgbClr val="20202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Google Shape;234;p9">
            <a:extLst>
              <a:ext uri="{FF2B5EF4-FFF2-40B4-BE49-F238E27FC236}">
                <a16:creationId xmlns:a16="http://schemas.microsoft.com/office/drawing/2014/main" xmlns="" id="{524BF748-E986-3824-C107-4425517A54B2}"/>
              </a:ext>
            </a:extLst>
          </p:cNvPr>
          <p:cNvSpPr/>
          <p:nvPr/>
        </p:nvSpPr>
        <p:spPr>
          <a:xfrm>
            <a:off x="1932317" y="5307939"/>
            <a:ext cx="8827607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Em </a:t>
            </a:r>
            <a:r>
              <a:rPr lang="en-US" sz="2400" b="1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đá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bóng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– </a:t>
            </a:r>
            <a:r>
              <a:rPr lang="en-US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“</a:t>
            </a:r>
            <a:r>
              <a:rPr lang="en-US" sz="2400" b="1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đá</a:t>
            </a:r>
            <a:r>
              <a:rPr lang="en-US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”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hoạt</a:t>
            </a:r>
            <a:r>
              <a:rPr lang="en-US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Hoa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đang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nở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- </a:t>
            </a:r>
            <a:r>
              <a:rPr lang="en-US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“</a:t>
            </a:r>
            <a:r>
              <a:rPr lang="en-US" sz="2400" b="1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nở</a:t>
            </a:r>
            <a:r>
              <a:rPr lang="en-US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”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trạng</a:t>
            </a:r>
            <a:r>
              <a:rPr lang="en-US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thái</a:t>
            </a:r>
            <a:r>
              <a:rPr lang="en-US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1E14A7A-4DE6-FC93-A907-7BC489E2EA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72606"/>
            <a:ext cx="2611821" cy="261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8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6">
            <a:extLst>
              <a:ext uri="{FF2B5EF4-FFF2-40B4-BE49-F238E27FC236}">
                <a16:creationId xmlns:a16="http://schemas.microsoft.com/office/drawing/2014/main" xmlns="" id="{817D608F-03C5-264B-C88A-F93F90725AD9}"/>
              </a:ext>
            </a:extLst>
          </p:cNvPr>
          <p:cNvSpPr/>
          <p:nvPr/>
        </p:nvSpPr>
        <p:spPr>
          <a:xfrm>
            <a:off x="10258098" y="4441294"/>
            <a:ext cx="2028420" cy="2416706"/>
          </a:xfrm>
          <a:custGeom>
            <a:avLst/>
            <a:gdLst/>
            <a:ahLst/>
            <a:cxnLst/>
            <a:rect l="l" t="t" r="r" b="b"/>
            <a:pathLst>
              <a:path w="6617900" h="7207614">
                <a:moveTo>
                  <a:pt x="0" y="0"/>
                </a:moveTo>
                <a:lnTo>
                  <a:pt x="6617900" y="0"/>
                </a:lnTo>
                <a:lnTo>
                  <a:pt x="6617900" y="7207614"/>
                </a:lnTo>
                <a:lnTo>
                  <a:pt x="0" y="72076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Google Shape;239;p10">
            <a:extLst>
              <a:ext uri="{FF2B5EF4-FFF2-40B4-BE49-F238E27FC236}">
                <a16:creationId xmlns:a16="http://schemas.microsoft.com/office/drawing/2014/main" xmlns="" id="{73A97267-7CE5-1361-0A28-448675150C54}"/>
              </a:ext>
            </a:extLst>
          </p:cNvPr>
          <p:cNvSpPr/>
          <p:nvPr/>
        </p:nvSpPr>
        <p:spPr>
          <a:xfrm>
            <a:off x="883762" y="1977614"/>
            <a:ext cx="9853449" cy="124379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20202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lnSpc>
                <a:spcPct val="125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Khi được dùng với ý nghĩa bị động, động từ chỉ </a:t>
            </a:r>
          </a:p>
          <a:p>
            <a:pPr lvl="0" algn="ctr">
              <a:lnSpc>
                <a:spcPct val="125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hoạt động sẽ chuyển thành động từ chỉ trạng thái</a:t>
            </a:r>
          </a:p>
        </p:txBody>
      </p:sp>
      <p:sp>
        <p:nvSpPr>
          <p:cNvPr id="3" name="Google Shape;240;p10">
            <a:extLst>
              <a:ext uri="{FF2B5EF4-FFF2-40B4-BE49-F238E27FC236}">
                <a16:creationId xmlns:a16="http://schemas.microsoft.com/office/drawing/2014/main" xmlns="" id="{6253CF60-61A7-785A-7FE3-1D287080B114}"/>
              </a:ext>
            </a:extLst>
          </p:cNvPr>
          <p:cNvSpPr/>
          <p:nvPr/>
        </p:nvSpPr>
        <p:spPr>
          <a:xfrm>
            <a:off x="796446" y="3245307"/>
            <a:ext cx="10346859" cy="178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Bố em </a:t>
            </a:r>
            <a:r>
              <a:rPr lang="vi-VN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treo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quạt lên tường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–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&gt;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vi-VN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treo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là động từ chỉ hoạt động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240E88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Chiếc quạt </a:t>
            </a:r>
            <a:r>
              <a:rPr lang="vi-VN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treo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trên tường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–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&gt;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vi-VN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treo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là động từ chỉ trạng thái.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Chiếc quạt được </a:t>
            </a:r>
            <a:r>
              <a:rPr lang="vi-VN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treo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trên tường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–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&gt;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vi-VN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treo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là động từ chỉ trạng thái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sz="2400" kern="0" dirty="0">
              <a:solidFill>
                <a:srgbClr val="240E88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271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A711FEA-841B-90CC-6994-6EF71586CA4C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xmlns="" id="{FDAD8BC9-D627-0A95-9ECC-C5D7C6CE2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B025CE6-524E-20B5-D3EB-DB30FBECFC0D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515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7-Bài đọc 2-Những trang sách tuổi thơ</Template>
  <TotalTime>70</TotalTime>
  <Words>561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UTM Avo</vt:lpstr>
      <vt:lpstr>Arial</vt:lpstr>
      <vt:lpstr>Calibri Light</vt:lpstr>
      <vt:lpstr>Calibri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2114120010-CAO THỊ PHƯƠNG VINH</dc:creator>
  <cp:lastModifiedBy>HP</cp:lastModifiedBy>
  <cp:revision>12</cp:revision>
  <dcterms:created xsi:type="dcterms:W3CDTF">2023-10-28T02:25:36Z</dcterms:created>
  <dcterms:modified xsi:type="dcterms:W3CDTF">2024-11-14T02:20:36Z</dcterms:modified>
</cp:coreProperties>
</file>