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1451" r:id="rId2"/>
    <p:sldId id="429" r:id="rId3"/>
    <p:sldId id="431" r:id="rId4"/>
    <p:sldId id="1453" r:id="rId5"/>
    <p:sldId id="436" r:id="rId6"/>
    <p:sldId id="1425" r:id="rId7"/>
    <p:sldId id="1439" r:id="rId8"/>
    <p:sldId id="433" r:id="rId9"/>
    <p:sldId id="1440" r:id="rId10"/>
    <p:sldId id="1429" r:id="rId11"/>
    <p:sldId id="441" r:id="rId12"/>
    <p:sldId id="442" r:id="rId13"/>
    <p:sldId id="1435" r:id="rId14"/>
    <p:sldId id="1442" r:id="rId15"/>
    <p:sldId id="1441" r:id="rId16"/>
    <p:sldId id="1454" r:id="rId17"/>
    <p:sldId id="1430" r:id="rId18"/>
    <p:sldId id="145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F7"/>
    <a:srgbClr val="FCFCFC"/>
    <a:srgbClr val="4472C4"/>
    <a:srgbClr val="FF7707"/>
    <a:srgbClr val="D1FAFE"/>
    <a:srgbClr val="42D64C"/>
    <a:srgbClr val="29AE9D"/>
    <a:srgbClr val="895527"/>
    <a:srgbClr val="FCBD4B"/>
    <a:srgbClr val="5F36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8" autoAdjust="0"/>
    <p:restoredTop sz="90291" autoAdjust="0"/>
  </p:normalViewPr>
  <p:slideViewPr>
    <p:cSldViewPr snapToGrid="0">
      <p:cViewPr varScale="1">
        <p:scale>
          <a:sx n="55" d="100"/>
          <a:sy n="55" d="100"/>
        </p:scale>
        <p:origin x="1152" y="2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22/04/2025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22/04/2025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22/04/2025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22/04/2025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Oval 1"/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22/04/2025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22/04/2025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22/04/2025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22/04/2025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/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22/04/2025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22/04/2025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22/04/2025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22/04/2025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image" Target="../media/image28.png"/><Relationship Id="rId11" Type="http://schemas.openxmlformats.org/officeDocument/2006/relationships/image" Target="../media/image23.png"/><Relationship Id="rId5" Type="http://schemas.openxmlformats.org/officeDocument/2006/relationships/image" Target="../media/image26.png"/><Relationship Id="rId10" Type="http://schemas.openxmlformats.org/officeDocument/2006/relationships/image" Target="../media/image16.png"/><Relationship Id="rId4" Type="http://schemas.openxmlformats.org/officeDocument/2006/relationships/image" Target="../media/image20.png"/><Relationship Id="rId9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28.png"/><Relationship Id="rId11" Type="http://schemas.openxmlformats.org/officeDocument/2006/relationships/image" Target="../media/image23.png"/><Relationship Id="rId5" Type="http://schemas.openxmlformats.org/officeDocument/2006/relationships/image" Target="../media/image26.png"/><Relationship Id="rId10" Type="http://schemas.openxmlformats.org/officeDocument/2006/relationships/image" Target="../media/image16.png"/><Relationship Id="rId4" Type="http://schemas.openxmlformats.org/officeDocument/2006/relationships/image" Target="../media/image20.png"/><Relationship Id="rId9" Type="http://schemas.openxmlformats.org/officeDocument/2006/relationships/image" Target="../media/image3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987" y="-117987"/>
            <a:ext cx="12595122" cy="72119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78412" y="14748"/>
            <a:ext cx="267335" cy="4603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Text Box 4"/>
          <p:cNvSpPr txBox="1"/>
          <p:nvPr/>
        </p:nvSpPr>
        <p:spPr>
          <a:xfrm>
            <a:off x="697301" y="2239541"/>
            <a:ext cx="10964545" cy="12915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vi-VN" altLang="en-US" sz="3900" b="1" dirty="0"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cs typeface="Times New Roman" panose="02020603050405020304" pitchFamily="18" charset="0"/>
              </a:rPr>
              <a:t>CHÀO MỪNG </a:t>
            </a:r>
          </a:p>
          <a:p>
            <a:pPr algn="ctr"/>
            <a:r>
              <a:rPr lang="vi-VN" altLang="en-US" sz="3900" b="1" dirty="0"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cs typeface="Times New Roman" panose="02020603050405020304" pitchFamily="18" charset="0"/>
              </a:rPr>
              <a:t>CÁC</a:t>
            </a:r>
            <a:r>
              <a:rPr lang="en-US" altLang="en-US" sz="3900" b="1" dirty="0"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3900" b="1" dirty="0"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3900" b="1" dirty="0"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3900" b="1" dirty="0"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vi-VN" altLang="en-US" sz="3900" b="1" dirty="0"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5"/>
          <p:cNvSpPr txBox="1"/>
          <p:nvPr/>
        </p:nvSpPr>
        <p:spPr>
          <a:xfrm>
            <a:off x="2105660" y="3556000"/>
            <a:ext cx="798131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MÔN:</a:t>
            </a:r>
            <a:r>
              <a:rPr lang="en-US" alt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alt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IẾNG VIỆT</a:t>
            </a:r>
            <a:endParaRPr lang="en-US" altLang="en-US" sz="2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alt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vi-VN" alt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alt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vi-VN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A5</a:t>
            </a:r>
          </a:p>
        </p:txBody>
      </p:sp>
      <p:sp>
        <p:nvSpPr>
          <p:cNvPr id="10" name="Text Box 7"/>
          <p:cNvSpPr txBox="1"/>
          <p:nvPr/>
        </p:nvSpPr>
        <p:spPr>
          <a:xfrm>
            <a:off x="3268733" y="6363035"/>
            <a:ext cx="4798060" cy="39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A30234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altLang="en-US" sz="2000" b="1" dirty="0" err="1">
                <a:solidFill>
                  <a:srgbClr val="BB3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en-US" sz="2000" b="1" dirty="0">
                <a:solidFill>
                  <a:srgbClr val="BB3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viên</a:t>
            </a:r>
            <a:r>
              <a:rPr lang="vi-VN" altLang="en-US" sz="2000" b="1" dirty="0">
                <a:solidFill>
                  <a:srgbClr val="BB3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2000" b="1" dirty="0">
                <a:solidFill>
                  <a:srgbClr val="BB3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Bùi Thị Hồng Thắm </a:t>
            </a:r>
            <a:endParaRPr lang="vi-VN" altLang="en-US" sz="2000" b="1" dirty="0">
              <a:solidFill>
                <a:srgbClr val="BB3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>
            <a:fillRect/>
          </a:stretch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>
            <a:fillRect/>
          </a:stretch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>
            <a:fillRect/>
          </a:stretch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/>
          <p:cNvGrpSpPr/>
          <p:nvPr/>
        </p:nvGrpSpPr>
        <p:grpSpPr>
          <a:xfrm>
            <a:off x="-4356" y="3917124"/>
            <a:ext cx="12283440" cy="2940876"/>
            <a:chOff x="-91440" y="4352544"/>
            <a:chExt cx="12283440" cy="2505456"/>
          </a:xfrm>
        </p:grpSpPr>
        <p:pic>
          <p:nvPicPr>
            <p:cNvPr id="8" name="图片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>
              <a:fillRect/>
            </a:stretch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>
              <a:fillRect/>
            </a:stretch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>
            <a:fillRect/>
          </a:stretch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>
            <a:fillRect/>
          </a:stretch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/>
          <p:cNvSpPr/>
          <p:nvPr/>
        </p:nvSpPr>
        <p:spPr>
          <a:xfrm>
            <a:off x="3150180" y="1616044"/>
            <a:ext cx="65101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Arial" panose="020B0604020202020204" pitchFamily="34" charset="0"/>
                <a:ea typeface="汉仪喵小姐简" panose="02010509060101010101" pitchFamily="49" charset="-122"/>
                <a:cs typeface="Arial" panose="020B0604020202020204" pitchFamily="34" charset="0"/>
              </a:rPr>
              <a:t>TÌM HIỂU BÀI ĐỌC</a:t>
            </a:r>
            <a:endParaRPr lang="zh-CN" altLang="en-US" sz="5400" b="1" i="0" dirty="0">
              <a:solidFill>
                <a:srgbClr val="666666"/>
              </a:solidFill>
              <a:effectLst/>
              <a:latin typeface="Arial" panose="020B0604020202020204" pitchFamily="34" charset="0"/>
              <a:ea typeface="汉仪喵小姐简" panose="020105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6" name="Bye Mugen - z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121" y="-264005"/>
            <a:ext cx="15162036" cy="4946687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8470">
            <a:off x="8140649" y="-314810"/>
            <a:ext cx="4537108" cy="1731858"/>
          </a:xfrm>
          <a:prstGeom prst="rect">
            <a:avLst/>
          </a:prstGeom>
        </p:spPr>
      </p:pic>
      <p:pic>
        <p:nvPicPr>
          <p:cNvPr id="16" name="图片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>
            <a:fillRect/>
          </a:stretch>
        </p:blipFill>
        <p:spPr>
          <a:xfrm>
            <a:off x="-208971" y="-88937"/>
            <a:ext cx="1445829" cy="1688125"/>
          </a:xfrm>
          <a:prstGeom prst="rect">
            <a:avLst/>
          </a:prstGeom>
        </p:spPr>
      </p:pic>
      <p:pic>
        <p:nvPicPr>
          <p:cNvPr id="18" name="图片 3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>
            <a:fillRect/>
          </a:stretch>
        </p:blipFill>
        <p:spPr>
          <a:xfrm>
            <a:off x="219092" y="1562030"/>
            <a:ext cx="1072664" cy="1462568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73"/>
          <a:stretch>
            <a:fillRect/>
          </a:stretch>
        </p:blipFill>
        <p:spPr>
          <a:xfrm>
            <a:off x="-1293843" y="2209339"/>
            <a:ext cx="15827938" cy="3086631"/>
          </a:xfrm>
          <a:prstGeom prst="rect">
            <a:avLst/>
          </a:prstGeom>
        </p:spPr>
      </p:pic>
      <p:pic>
        <p:nvPicPr>
          <p:cNvPr id="11" name="Picture 10" descr="A picture containing night sky&#10;&#10;Description automatically generated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85"/>
          <a:stretch>
            <a:fillRect/>
          </a:stretch>
        </p:blipFill>
        <p:spPr>
          <a:xfrm>
            <a:off x="-2832745" y="3244733"/>
            <a:ext cx="15349504" cy="27019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381751"/>
            <a:ext cx="12192000" cy="476249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7" t="55119"/>
          <a:stretch>
            <a:fillRect/>
          </a:stretch>
        </p:blipFill>
        <p:spPr>
          <a:xfrm>
            <a:off x="424120" y="3859353"/>
            <a:ext cx="4919903" cy="2564036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4" t="11776" r="-2707" b="45640"/>
          <a:stretch>
            <a:fillRect/>
          </a:stretch>
        </p:blipFill>
        <p:spPr>
          <a:xfrm rot="20070778">
            <a:off x="630368" y="-691511"/>
            <a:ext cx="4507408" cy="39492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10494" y="3564438"/>
            <a:ext cx="1562101" cy="941821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hape&#10;&#10;Description automatically generated with medium confidenc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494" y="0"/>
            <a:ext cx="15162036" cy="49466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810170" y="2786169"/>
            <a:ext cx="22685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</a:rPr>
              <a:t>hong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thóc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35650" y="3472542"/>
            <a:ext cx="17540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</a:rPr>
              <a:t>nhặt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cỏ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92882" y="4093404"/>
            <a:ext cx="16995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</a:rPr>
              <a:t>xâu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kim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381751"/>
            <a:ext cx="12192000" cy="476249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714 Two Students Talking Illustrations &amp;amp; Clip Art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809625"/>
            <a:ext cx="5829300" cy="56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13"/>
          <p:cNvSpPr/>
          <p:nvPr/>
        </p:nvSpPr>
        <p:spPr>
          <a:xfrm>
            <a:off x="2838450" y="904504"/>
            <a:ext cx="6515099" cy="1165256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Arial" panose="020B0604020202020204" pitchFamily="34" charset="0"/>
                <a:ea typeface="汉仪喵小姐简" panose="02010509060101010101" pitchFamily="49" charset="-122"/>
                <a:cs typeface="Arial" panose="020B0604020202020204" pitchFamily="34" charset="0"/>
              </a:rPr>
              <a:t>THẢO LUẬN NHÓM</a:t>
            </a:r>
            <a:endParaRPr lang="zh-CN" altLang="en-US" sz="5400" b="1" i="0" dirty="0">
              <a:solidFill>
                <a:srgbClr val="666666"/>
              </a:solidFill>
              <a:effectLst/>
              <a:latin typeface="Arial" panose="020B0604020202020204" pitchFamily="34" charset="0"/>
              <a:ea typeface="汉仪喵小姐简" panose="020105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4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>
            <a:fillRect/>
          </a:stretch>
        </p:blipFill>
        <p:spPr>
          <a:xfrm>
            <a:off x="-82702" y="442128"/>
            <a:ext cx="2557578" cy="3255264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>
            <a:fillRect/>
          </a:stretch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381751"/>
            <a:ext cx="12192000" cy="476249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36648"/>
          <a:stretch>
            <a:fillRect/>
          </a:stretch>
        </p:blipFill>
        <p:spPr>
          <a:xfrm rot="21196005">
            <a:off x="-1343078" y="-150494"/>
            <a:ext cx="5415432" cy="3445354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7" t="55119"/>
          <a:stretch>
            <a:fillRect/>
          </a:stretch>
        </p:blipFill>
        <p:spPr>
          <a:xfrm>
            <a:off x="-1" y="4191001"/>
            <a:ext cx="4203637" cy="2190750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" t="-1305" r="5696" b="40088"/>
          <a:stretch>
            <a:fillRect/>
          </a:stretch>
        </p:blipFill>
        <p:spPr>
          <a:xfrm>
            <a:off x="3934169" y="-76797"/>
            <a:ext cx="9085827" cy="64585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90528" y="5753100"/>
            <a:ext cx="1881945" cy="62865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4513" y="3600450"/>
            <a:ext cx="1407187" cy="838199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9928" y="476249"/>
            <a:ext cx="30499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</a:rPr>
              <a:t>2. </a:t>
            </a:r>
            <a:r>
              <a:rPr lang="en-US" sz="3200" dirty="0" err="1">
                <a:solidFill>
                  <a:schemeClr val="accent2"/>
                </a:solidFill>
              </a:rPr>
              <a:t>Tìm</a:t>
            </a:r>
            <a:r>
              <a:rPr lang="en-US" sz="3200" dirty="0">
                <a:solidFill>
                  <a:schemeClr val="accent2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những</a:t>
            </a:r>
            <a:r>
              <a:rPr lang="en-US" sz="3200" dirty="0">
                <a:solidFill>
                  <a:schemeClr val="accent2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câu</a:t>
            </a:r>
            <a:r>
              <a:rPr lang="en-US" sz="3200" dirty="0">
                <a:solidFill>
                  <a:schemeClr val="accent2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thơ</a:t>
            </a:r>
            <a:r>
              <a:rPr lang="en-US" sz="3200" dirty="0">
                <a:solidFill>
                  <a:schemeClr val="accent2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cho</a:t>
            </a:r>
            <a:r>
              <a:rPr lang="en-US" sz="3200" dirty="0">
                <a:solidFill>
                  <a:schemeClr val="accent2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thấy</a:t>
            </a:r>
            <a:r>
              <a:rPr lang="en-US" sz="3200" dirty="0">
                <a:solidFill>
                  <a:schemeClr val="accent2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nắng</a:t>
            </a:r>
            <a:r>
              <a:rPr lang="en-US" sz="3200" dirty="0">
                <a:solidFill>
                  <a:schemeClr val="accent2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rất</a:t>
            </a:r>
            <a:r>
              <a:rPr lang="en-US" sz="3200" dirty="0">
                <a:solidFill>
                  <a:schemeClr val="accent2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nhanh</a:t>
            </a:r>
            <a:r>
              <a:rPr lang="en-US" sz="3200" dirty="0">
                <a:solidFill>
                  <a:schemeClr val="accent2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nhẹn</a:t>
            </a:r>
            <a:r>
              <a:rPr lang="en-US" sz="3200" dirty="0">
                <a:solidFill>
                  <a:schemeClr val="accent2"/>
                </a:solidFill>
              </a:rPr>
              <a:t>?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000625" y="3619500"/>
            <a:ext cx="3609975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000625" y="4102100"/>
            <a:ext cx="3025775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000625" y="4521200"/>
            <a:ext cx="2924175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911725" y="5461000"/>
            <a:ext cx="3013075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6381751"/>
            <a:ext cx="12192000" cy="476249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7" t="55119"/>
          <a:stretch>
            <a:fillRect/>
          </a:stretch>
        </p:blipFill>
        <p:spPr>
          <a:xfrm>
            <a:off x="4129016" y="3429000"/>
            <a:ext cx="6083371" cy="3170384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4" t="11776" r="-2707" b="45640"/>
          <a:stretch>
            <a:fillRect/>
          </a:stretch>
        </p:blipFill>
        <p:spPr>
          <a:xfrm rot="20070778">
            <a:off x="630369" y="-423498"/>
            <a:ext cx="4507408" cy="39492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150587" y="3361541"/>
            <a:ext cx="1562101" cy="941821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picture containing night sky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5" t="36279" r="36544" b="48468"/>
          <a:stretch>
            <a:fillRect/>
          </a:stretch>
        </p:blipFill>
        <p:spPr>
          <a:xfrm>
            <a:off x="2722246" y="0"/>
            <a:ext cx="6429453" cy="9220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381751"/>
            <a:ext cx="12192000" cy="476249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44418" y="1566809"/>
            <a:ext cx="83091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Nắng làm nhiều việc tốt. Nắng giống một bạn nhỏ nhanh nhẹn, chăm chỉ, đáng yêu, luôn giúp đỡ mọi người.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44418" y="1566809"/>
            <a:ext cx="83091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36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dung: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Nắng làm nhiều việc tốt. Nắng giống một bạn nhỏ nhanh nhẹn, chăm chỉ, đáng yêu, luôn giúp đỡ mọi người.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381751"/>
            <a:ext cx="12192000" cy="476249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>
            <a:fillRect/>
          </a:stretch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>
            <a:fillRect/>
          </a:stretch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/>
          <p:cNvGrpSpPr/>
          <p:nvPr/>
        </p:nvGrpSpPr>
        <p:grpSpPr>
          <a:xfrm>
            <a:off x="-17585" y="5309440"/>
            <a:ext cx="12203723" cy="1548560"/>
            <a:chOff x="-17585" y="5729324"/>
            <a:chExt cx="12203723" cy="1123362"/>
          </a:xfrm>
        </p:grpSpPr>
        <p:pic>
          <p:nvPicPr>
            <p:cNvPr id="36" name="图片 31"/>
            <p:cNvPicPr>
              <a:picLocks noChangeAspect="1"/>
            </p:cNvPicPr>
            <p:nvPr/>
          </p:nvPicPr>
          <p:blipFill rotWithShape="1">
            <a:blip r:embed="rId9"/>
            <a:srcRect l="1990"/>
            <a:stretch>
              <a:fillRect/>
            </a:stretch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/>
            <p:cNvPicPr>
              <a:picLocks noChangeAspect="1"/>
            </p:cNvPicPr>
            <p:nvPr/>
          </p:nvPicPr>
          <p:blipFill rotWithShape="1">
            <a:blip r:embed="rId9"/>
            <a:srcRect r="21459"/>
            <a:stretch>
              <a:fillRect/>
            </a:stretch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>
            <a:fillRect/>
          </a:stretch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>
            <a:fillRect/>
          </a:stretch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 flipH="1">
            <a:off x="5632522" y="1693992"/>
            <a:ext cx="380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6038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THUỘC LÒNG</a:t>
            </a:r>
          </a:p>
        </p:txBody>
      </p:sp>
    </p:spTree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381751"/>
            <a:ext cx="12192000" cy="476249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7" t="55119"/>
          <a:stretch>
            <a:fillRect/>
          </a:stretch>
        </p:blipFill>
        <p:spPr>
          <a:xfrm>
            <a:off x="-1" y="4191001"/>
            <a:ext cx="4203637" cy="2190750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" t="-1305" r="5696" b="40088"/>
          <a:stretch>
            <a:fillRect/>
          </a:stretch>
        </p:blipFill>
        <p:spPr>
          <a:xfrm>
            <a:off x="3198908" y="-285751"/>
            <a:ext cx="9299383" cy="66103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48700" y="5753100"/>
            <a:ext cx="1881945" cy="62865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4513" y="3600450"/>
            <a:ext cx="1407187" cy="838199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381751"/>
            <a:ext cx="12192000" cy="476249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>
            <a:fillRect/>
          </a:stretch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>
            <a:fillRect/>
          </a:stretch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>
            <a:fillRect/>
          </a:stretch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/>
          <p:cNvGrpSpPr/>
          <p:nvPr/>
        </p:nvGrpSpPr>
        <p:grpSpPr>
          <a:xfrm>
            <a:off x="-4356" y="3917124"/>
            <a:ext cx="12283440" cy="2940876"/>
            <a:chOff x="-91440" y="4352544"/>
            <a:chExt cx="12283440" cy="2505456"/>
          </a:xfrm>
        </p:grpSpPr>
        <p:pic>
          <p:nvPicPr>
            <p:cNvPr id="8" name="图片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>
              <a:fillRect/>
            </a:stretch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>
              <a:fillRect/>
            </a:stretch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>
            <a:fillRect/>
          </a:stretch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>
            <a:fillRect/>
          </a:stretch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/>
          <p:cNvSpPr/>
          <p:nvPr/>
        </p:nvSpPr>
        <p:spPr>
          <a:xfrm>
            <a:off x="3150180" y="1616044"/>
            <a:ext cx="72571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Arial" panose="020B0604020202020204" pitchFamily="34" charset="0"/>
                <a:ea typeface="汉仪喵小姐简" panose="02010509060101010101" pitchFamily="49" charset="-122"/>
                <a:cs typeface="Arial" panose="020B0604020202020204" pitchFamily="34" charset="0"/>
              </a:rPr>
              <a:t>LUYỆN ĐỌC TỪ NGỮ</a:t>
            </a:r>
            <a:endParaRPr lang="zh-CN" altLang="en-US" sz="5400" b="1" i="0" dirty="0">
              <a:solidFill>
                <a:srgbClr val="666666"/>
              </a:solidFill>
              <a:effectLst/>
              <a:latin typeface="Arial" panose="020B0604020202020204" pitchFamily="34" charset="0"/>
              <a:ea typeface="汉仪喵小姐简" panose="020105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6" name="Bye Mugen - z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381751"/>
            <a:ext cx="12192000" cy="476249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组合 1"/>
          <p:cNvGrpSpPr/>
          <p:nvPr/>
        </p:nvGrpSpPr>
        <p:grpSpPr>
          <a:xfrm>
            <a:off x="-4356" y="3917124"/>
            <a:ext cx="12283440" cy="2940876"/>
            <a:chOff x="-91440" y="4352544"/>
            <a:chExt cx="12283440" cy="2505456"/>
          </a:xfrm>
        </p:grpSpPr>
        <p:pic>
          <p:nvPicPr>
            <p:cNvPr id="4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>
              <a:fillRect/>
            </a:stretch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>
              <a:fillRect/>
            </a:stretch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1285461" y="1655632"/>
            <a:ext cx="8693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vôi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đường vữa giữa các viên gạch xây.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5461" y="3186258"/>
            <a:ext cx="8693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0" name="PA_库_组合 5"/>
          <p:cNvGrpSpPr/>
          <p:nvPr>
            <p:custDataLst>
              <p:tags r:id="rId1"/>
            </p:custDataLst>
          </p:nvPr>
        </p:nvGrpSpPr>
        <p:grpSpPr>
          <a:xfrm>
            <a:off x="2715880" y="317776"/>
            <a:ext cx="6760240" cy="724487"/>
            <a:chOff x="1874329" y="2417937"/>
            <a:chExt cx="1534600" cy="734123"/>
          </a:xfrm>
        </p:grpSpPr>
        <p:sp>
          <p:nvSpPr>
            <p:cNvPr id="1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945538" y="2417937"/>
              <a:ext cx="1314030" cy="6560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dirty="0" err="1">
                  <a:solidFill>
                    <a:srgbClr val="FF7707"/>
                  </a:solidFill>
                  <a:latin typeface="Arial" panose="020B0604020202020204" pitchFamily="34" charset="0"/>
                  <a:ea typeface="方正静蕾简体" panose="02000000000000000000" pitchFamily="2" charset="-122"/>
                  <a:cs typeface="Arial" panose="020B0604020202020204" pitchFamily="34" charset="0"/>
                </a:rPr>
                <a:t>Giải</a:t>
              </a:r>
              <a:r>
                <a:rPr lang="en-US" altLang="zh-CN" sz="3200" b="1" dirty="0">
                  <a:solidFill>
                    <a:srgbClr val="FF7707"/>
                  </a:solidFill>
                  <a:latin typeface="Arial" panose="020B0604020202020204" pitchFamily="34" charset="0"/>
                  <a:ea typeface="方正静蕾简体" panose="020000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7707"/>
                  </a:solidFill>
                  <a:latin typeface="Arial" panose="020B0604020202020204" pitchFamily="34" charset="0"/>
                  <a:ea typeface="方正静蕾简体" panose="02000000000000000000" pitchFamily="2" charset="-122"/>
                  <a:cs typeface="Arial" panose="020B0604020202020204" pitchFamily="34" charset="0"/>
                </a:rPr>
                <a:t>nghĩa</a:t>
              </a:r>
              <a:r>
                <a:rPr lang="en-US" altLang="zh-CN" sz="3200" b="1" dirty="0">
                  <a:solidFill>
                    <a:srgbClr val="FF7707"/>
                  </a:solidFill>
                  <a:latin typeface="Arial" panose="020B0604020202020204" pitchFamily="34" charset="0"/>
                  <a:ea typeface="方正静蕾简体" panose="020000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7707"/>
                  </a:solidFill>
                  <a:latin typeface="Arial" panose="020B0604020202020204" pitchFamily="34" charset="0"/>
                  <a:ea typeface="方正静蕾简体" panose="02000000000000000000" pitchFamily="2" charset="-122"/>
                  <a:cs typeface="Arial" panose="020B0604020202020204" pitchFamily="34" charset="0"/>
                </a:rPr>
                <a:t>từ</a:t>
              </a:r>
              <a:endParaRPr lang="en-US" altLang="zh-CN" sz="3200" b="1" dirty="0">
                <a:solidFill>
                  <a:srgbClr val="FF7707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88" y="1514429"/>
            <a:ext cx="3481800" cy="4202640"/>
          </a:xfrm>
          <a:prstGeom prst="rect">
            <a:avLst/>
          </a:prstGeom>
        </p:spPr>
      </p:pic>
      <p:pic>
        <p:nvPicPr>
          <p:cNvPr id="5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137" y="2573777"/>
            <a:ext cx="2604152" cy="3143292"/>
          </a:xfrm>
          <a:prstGeom prst="rect">
            <a:avLst/>
          </a:prstGeom>
        </p:spPr>
      </p:pic>
      <p:pic>
        <p:nvPicPr>
          <p:cNvPr id="6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700" y="3438751"/>
            <a:ext cx="1838450" cy="2219066"/>
          </a:xfrm>
          <a:prstGeom prst="rect">
            <a:avLst/>
          </a:prstGeom>
        </p:spPr>
      </p:pic>
      <p:grpSp>
        <p:nvGrpSpPr>
          <p:cNvPr id="7" name="组合 22"/>
          <p:cNvGrpSpPr/>
          <p:nvPr/>
        </p:nvGrpSpPr>
        <p:grpSpPr>
          <a:xfrm>
            <a:off x="14512" y="4588608"/>
            <a:ext cx="12192001" cy="2608605"/>
            <a:chOff x="-175848" y="4352544"/>
            <a:chExt cx="12367848" cy="2310496"/>
          </a:xfrm>
        </p:grpSpPr>
        <p:pic>
          <p:nvPicPr>
            <p:cNvPr id="8" name="图片 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>
              <a:fillRect/>
            </a:stretch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9" name="图片 2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>
              <a:fillRect/>
            </a:stretch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sp>
        <p:nvSpPr>
          <p:cNvPr id="28" name="Rectangle: Rounded Corners 27"/>
          <p:cNvSpPr/>
          <p:nvPr/>
        </p:nvSpPr>
        <p:spPr>
          <a:xfrm>
            <a:off x="3551583" y="1726464"/>
            <a:ext cx="4890052" cy="101673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/>
          <p:cNvSpPr/>
          <p:nvPr/>
        </p:nvSpPr>
        <p:spPr>
          <a:xfrm>
            <a:off x="3551583" y="3270663"/>
            <a:ext cx="5062330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: Rounded Corners 29"/>
          <p:cNvSpPr/>
          <p:nvPr/>
        </p:nvSpPr>
        <p:spPr>
          <a:xfrm>
            <a:off x="3551583" y="4588608"/>
            <a:ext cx="5062330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PA_库_组合 5"/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6760240" cy="724487"/>
            <a:chOff x="1874329" y="2417937"/>
            <a:chExt cx="1534600" cy="734123"/>
          </a:xfrm>
        </p:grpSpPr>
        <p:sp>
          <p:nvSpPr>
            <p:cNvPr id="35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 11"/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12"/>
            <p:cNvSpPr txBox="1"/>
            <p:nvPr/>
          </p:nvSpPr>
          <p:spPr>
            <a:xfrm>
              <a:off x="1945538" y="2417937"/>
              <a:ext cx="1314030" cy="71730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Arial" panose="020B0604020202020204" pitchFamily="34" charset="0"/>
                  <a:ea typeface="方正静蕾简体" panose="02000000000000000000" pitchFamily="2" charset="-122"/>
                  <a:cs typeface="Arial" panose="020B0604020202020204" pitchFamily="34" charset="0"/>
                </a:rPr>
                <a:t>Luyện đọc từ ngữ</a:t>
              </a:r>
              <a:endParaRPr lang="en-US" altLang="zh-CN" sz="3200" b="1" dirty="0">
                <a:solidFill>
                  <a:srgbClr val="FF7707"/>
                </a:solidFill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452" y="146297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>
            <a:fillRect/>
          </a:stretch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>
            <a:fillRect/>
          </a:stretch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>
            <a:fillRect/>
          </a:stretch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grpSp>
        <p:nvGrpSpPr>
          <p:cNvPr id="7" name="组合 2"/>
          <p:cNvGrpSpPr/>
          <p:nvPr/>
        </p:nvGrpSpPr>
        <p:grpSpPr>
          <a:xfrm>
            <a:off x="0" y="3948757"/>
            <a:ext cx="12193676" cy="3041977"/>
            <a:chOff x="-175847" y="4352544"/>
            <a:chExt cx="12367847" cy="2505456"/>
          </a:xfrm>
        </p:grpSpPr>
        <p:pic>
          <p:nvPicPr>
            <p:cNvPr id="8" name="图片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>
              <a:fillRect/>
            </a:stretch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>
              <a:fillRect/>
            </a:stretch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/>
          <p:cNvSpPr/>
          <p:nvPr/>
        </p:nvSpPr>
        <p:spPr>
          <a:xfrm>
            <a:off x="1787039" y="1283626"/>
            <a:ext cx="5376016" cy="1912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 </a:t>
            </a:r>
          </a:p>
          <a:p>
            <a:pPr algn="ctr">
              <a:lnSpc>
                <a:spcPct val="130000"/>
              </a:lnSpc>
            </a:pPr>
            <a:r>
              <a:rPr lang="vi-VN" altLang="zh-CN" sz="4800" b="1" dirty="0">
                <a:solidFill>
                  <a:srgbClr val="5F36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 THƠ</a:t>
            </a:r>
            <a:endParaRPr lang="zh-CN" altLang="en-US" sz="4800" b="1" dirty="0">
              <a:solidFill>
                <a:srgbClr val="5F360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图片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6357" y="3053439"/>
            <a:ext cx="2512546" cy="20557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446" y="3915620"/>
            <a:ext cx="1813744" cy="181374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7" t="55119"/>
          <a:stretch>
            <a:fillRect/>
          </a:stretch>
        </p:blipFill>
        <p:spPr>
          <a:xfrm>
            <a:off x="-1" y="4191001"/>
            <a:ext cx="4203637" cy="2190750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" t="-1305" r="5696" b="40088"/>
          <a:stretch>
            <a:fillRect/>
          </a:stretch>
        </p:blipFill>
        <p:spPr>
          <a:xfrm>
            <a:off x="3198908" y="-285751"/>
            <a:ext cx="9299383" cy="66103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48700" y="5753100"/>
            <a:ext cx="1881945" cy="62865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4513" y="3600450"/>
            <a:ext cx="1407187" cy="838199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381751"/>
            <a:ext cx="12192000" cy="476249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>
            <a:fillRect/>
          </a:stretch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>
            <a:fillRect/>
          </a:stretch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/>
          <p:cNvGrpSpPr/>
          <p:nvPr/>
        </p:nvGrpSpPr>
        <p:grpSpPr>
          <a:xfrm>
            <a:off x="-17585" y="5309440"/>
            <a:ext cx="12203723" cy="1548560"/>
            <a:chOff x="-17585" y="5729324"/>
            <a:chExt cx="12203723" cy="1123362"/>
          </a:xfrm>
        </p:grpSpPr>
        <p:pic>
          <p:nvPicPr>
            <p:cNvPr id="36" name="图片 31"/>
            <p:cNvPicPr>
              <a:picLocks noChangeAspect="1"/>
            </p:cNvPicPr>
            <p:nvPr/>
          </p:nvPicPr>
          <p:blipFill rotWithShape="1">
            <a:blip r:embed="rId9"/>
            <a:srcRect l="1990"/>
            <a:stretch>
              <a:fillRect/>
            </a:stretch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/>
            <p:cNvPicPr>
              <a:picLocks noChangeAspect="1"/>
            </p:cNvPicPr>
            <p:nvPr/>
          </p:nvPicPr>
          <p:blipFill rotWithShape="1">
            <a:blip r:embed="rId9"/>
            <a:srcRect r="21459"/>
            <a:stretch>
              <a:fillRect/>
            </a:stretch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>
            <a:fillRect/>
          </a:stretch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>
            <a:fillRect/>
          </a:stretch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 flipH="1">
            <a:off x="5632523" y="1304501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6038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 ĐOẠN</a:t>
            </a:r>
          </a:p>
        </p:txBody>
      </p:sp>
    </p:spTree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7" t="55119"/>
          <a:stretch>
            <a:fillRect/>
          </a:stretch>
        </p:blipFill>
        <p:spPr>
          <a:xfrm>
            <a:off x="-1" y="4191001"/>
            <a:ext cx="4203637" cy="2190750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" t="-1305" r="5696" b="40088"/>
          <a:stretch>
            <a:fillRect/>
          </a:stretch>
        </p:blipFill>
        <p:spPr>
          <a:xfrm>
            <a:off x="3198908" y="-285751"/>
            <a:ext cx="9299383" cy="66103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48700" y="5753100"/>
            <a:ext cx="1881945" cy="62865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4513" y="3600450"/>
            <a:ext cx="1407187" cy="838199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8" name="Cloud 7"/>
          <p:cNvSpPr/>
          <p:nvPr/>
        </p:nvSpPr>
        <p:spPr>
          <a:xfrm>
            <a:off x="3871785" y="1299353"/>
            <a:ext cx="312801" cy="319316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Cloud 8"/>
          <p:cNvSpPr/>
          <p:nvPr/>
        </p:nvSpPr>
        <p:spPr>
          <a:xfrm>
            <a:off x="3871785" y="3200400"/>
            <a:ext cx="304800" cy="26670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81751"/>
            <a:ext cx="12192000" cy="476249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</Words>
  <Application>Microsoft Office PowerPoint</Application>
  <PresentationFormat>Widescreen</PresentationFormat>
  <Paragraphs>30</Paragraphs>
  <Slides>18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Times New Roman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Bui Thao</cp:lastModifiedBy>
  <cp:revision>131</cp:revision>
  <dcterms:created xsi:type="dcterms:W3CDTF">2021-10-30T04:56:00Z</dcterms:created>
  <dcterms:modified xsi:type="dcterms:W3CDTF">2025-04-22T01:39:30Z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DB83AA5F9BBB4317831B873419023EEB_12</vt:lpwstr>
  </property>
  <property fmtid="{D5CDD505-2E9C-101B-9397-08002B2CF9AE}" pid="3" name="KSOProductBuildVer">
    <vt:lpwstr>1033-12.2.0.20795</vt:lpwstr>
  </property>
</Properties>
</file>