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52"/>
  </p:notesMasterIdLst>
  <p:sldIdLst>
    <p:sldId id="256" r:id="rId5"/>
    <p:sldId id="257" r:id="rId6"/>
    <p:sldId id="258" r:id="rId7"/>
    <p:sldId id="259" r:id="rId8"/>
    <p:sldId id="260" r:id="rId9"/>
    <p:sldId id="283" r:id="rId10"/>
    <p:sldId id="286" r:id="rId11"/>
    <p:sldId id="287" r:id="rId12"/>
    <p:sldId id="288" r:id="rId13"/>
    <p:sldId id="289" r:id="rId14"/>
    <p:sldId id="290" r:id="rId15"/>
    <p:sldId id="291" r:id="rId16"/>
    <p:sldId id="292" r:id="rId17"/>
    <p:sldId id="293" r:id="rId18"/>
    <p:sldId id="294" r:id="rId19"/>
    <p:sldId id="295" r:id="rId20"/>
    <p:sldId id="296" r:id="rId21"/>
    <p:sldId id="297" r:id="rId22"/>
    <p:sldId id="298" r:id="rId23"/>
    <p:sldId id="299" r:id="rId24"/>
    <p:sldId id="267" r:id="rId25"/>
    <p:sldId id="278" r:id="rId26"/>
    <p:sldId id="274" r:id="rId27"/>
    <p:sldId id="284" r:id="rId28"/>
    <p:sldId id="275" r:id="rId29"/>
    <p:sldId id="279" r:id="rId30"/>
    <p:sldId id="280" r:id="rId31"/>
    <p:sldId id="285" r:id="rId32"/>
    <p:sldId id="261" r:id="rId33"/>
    <p:sldId id="262" r:id="rId34"/>
    <p:sldId id="300" r:id="rId35"/>
    <p:sldId id="301" r:id="rId36"/>
    <p:sldId id="302" r:id="rId37"/>
    <p:sldId id="304" r:id="rId38"/>
    <p:sldId id="303" r:id="rId39"/>
    <p:sldId id="305" r:id="rId40"/>
    <p:sldId id="306" r:id="rId41"/>
    <p:sldId id="307" r:id="rId42"/>
    <p:sldId id="308" r:id="rId43"/>
    <p:sldId id="309" r:id="rId44"/>
    <p:sldId id="310" r:id="rId45"/>
    <p:sldId id="311" r:id="rId46"/>
    <p:sldId id="312" r:id="rId47"/>
    <p:sldId id="313" r:id="rId48"/>
    <p:sldId id="282" r:id="rId49"/>
    <p:sldId id="266" r:id="rId50"/>
    <p:sldId id="314" r:id="rId51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3" roundtripDataSignature="AMtx7mjF1eoKn1/DWUVyqwlDt6VU43LcL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28"/>
  </p:normalViewPr>
  <p:slideViewPr>
    <p:cSldViewPr snapToGrid="0">
      <p:cViewPr varScale="1">
        <p:scale>
          <a:sx n="65" d="100"/>
          <a:sy n="65" d="100"/>
        </p:scale>
        <p:origin x="83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customschemas.google.com/relationships/presentationmetadata" Target="meta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Hướng dẫn: GV click vào </a:t>
            </a:r>
            <a:r>
              <a:rPr lang="en-US" dirty="0"/>
              <a:t>du </a:t>
            </a:r>
            <a:r>
              <a:rPr lang="en-US" dirty="0" err="1"/>
              <a:t>thuyền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màn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chính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041374-8E2E-4B73-838C-81B951D0412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33236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Hướng dẫn: GV click vào </a:t>
            </a:r>
            <a:r>
              <a:rPr lang="en-US" dirty="0"/>
              <a:t>du </a:t>
            </a:r>
            <a:r>
              <a:rPr lang="en-US" dirty="0" err="1"/>
              <a:t>thuyền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màn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chính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041374-8E2E-4B73-838C-81B951D0412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42212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Hướng dẫn: GV click vào </a:t>
            </a:r>
            <a:r>
              <a:rPr lang="en-US" dirty="0"/>
              <a:t>du </a:t>
            </a:r>
            <a:r>
              <a:rPr lang="en-US" dirty="0" err="1"/>
              <a:t>thuyền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màn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chính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041374-8E2E-4B73-838C-81B951D0412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0930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Hướng dẫn: GV click vào </a:t>
            </a:r>
            <a:r>
              <a:rPr lang="en-US" dirty="0"/>
              <a:t>du </a:t>
            </a:r>
            <a:r>
              <a:rPr lang="en-US" dirty="0" err="1"/>
              <a:t>thuyền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màn</a:t>
            </a:r>
            <a:r>
              <a:rPr lang="en-US" baseline="0" dirty="0"/>
              <a:t> </a:t>
            </a:r>
            <a:r>
              <a:rPr lang="en-US" baseline="0" dirty="0" err="1"/>
              <a:t>cuối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041374-8E2E-4B73-838C-81B951D0412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85993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423234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573760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518745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114474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586054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r>
              <a:rPr lang="en-US" baseline="0" dirty="0"/>
              <a:t> </a:t>
            </a:r>
            <a:r>
              <a:rPr lang="en-US" baseline="0" dirty="0" err="1"/>
              <a:t>bóng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319D61-1CB1-4E9B-BDE0-F95E19DCF72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71467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bóng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319D61-1CB1-4E9B-BDE0-F95E19DCF72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992187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r>
              <a:rPr lang="en-US" baseline="0" dirty="0"/>
              <a:t> </a:t>
            </a:r>
            <a:r>
              <a:rPr lang="en-US" baseline="0" dirty="0" err="1"/>
              <a:t>bóng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319D61-1CB1-4E9B-BDE0-F95E19DCF72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342104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/>
              <a:t>GV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bóng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376550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r>
              <a:rPr lang="en-US" baseline="0" dirty="0"/>
              <a:t> </a:t>
            </a:r>
            <a:r>
              <a:rPr lang="en-US" baseline="0" dirty="0" err="1"/>
              <a:t>bóng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319D61-1CB1-4E9B-BDE0-F95E19DCF72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925053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/>
              <a:t>GV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bóng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383496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r>
              <a:rPr lang="en-US" baseline="0" dirty="0"/>
              <a:t> </a:t>
            </a:r>
            <a:r>
              <a:rPr lang="en-US" baseline="0" dirty="0" err="1"/>
              <a:t>bóng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319D61-1CB1-4E9B-BDE0-F95E19DCF72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417134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878168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662376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2793125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8444973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282910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5121351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1224024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4778580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5194397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1492026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9316370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598847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9048744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9424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Hướng dẫn: GV click vào Du thuyền để di chuyển đến </a:t>
            </a:r>
            <a:r>
              <a:rPr lang="en-US" dirty="0" err="1"/>
              <a:t>hành</a:t>
            </a:r>
            <a:r>
              <a:rPr lang="en-US" baseline="0" dirty="0"/>
              <a:t> </a:t>
            </a:r>
            <a:r>
              <a:rPr lang="en-US" baseline="0" dirty="0" err="1"/>
              <a:t>tinh</a:t>
            </a:r>
            <a:r>
              <a:rPr lang="vi-VN" dirty="0"/>
              <a:t>&gt;&gt;&gt; chọn vào </a:t>
            </a:r>
            <a:r>
              <a:rPr lang="en-US" dirty="0" err="1"/>
              <a:t>hành</a:t>
            </a:r>
            <a:r>
              <a:rPr lang="en-US" baseline="0" dirty="0"/>
              <a:t> </a:t>
            </a:r>
            <a:r>
              <a:rPr lang="en-US" baseline="0" dirty="0" err="1"/>
              <a:t>tinh</a:t>
            </a:r>
            <a:r>
              <a:rPr lang="en-US" baseline="0" dirty="0"/>
              <a:t> </a:t>
            </a:r>
            <a:r>
              <a:rPr lang="vi-VN" dirty="0"/>
              <a:t>để </a:t>
            </a:r>
            <a:r>
              <a:rPr lang="en-US" dirty="0" err="1"/>
              <a:t>xuất</a:t>
            </a:r>
            <a:r>
              <a:rPr lang="en-US" baseline="0" dirty="0"/>
              <a:t> </a:t>
            </a:r>
            <a:r>
              <a:rPr lang="vi-VN" dirty="0"/>
              <a:t>hiện câu hỏi</a:t>
            </a:r>
            <a:r>
              <a:rPr lang="en-US" dirty="0"/>
              <a:t>.</a:t>
            </a:r>
            <a:endParaRPr lang="vi-VN" dirty="0"/>
          </a:p>
          <a:p>
            <a:r>
              <a:rPr lang="vi-VN" dirty="0"/>
              <a:t>Lặp lại các bước trên để đến câu hỏi tiếp theo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041374-8E2E-4B73-838C-81B951D0412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57332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Hướng dẫn: GV click vào </a:t>
            </a:r>
            <a:r>
              <a:rPr lang="en-US" dirty="0"/>
              <a:t>du </a:t>
            </a:r>
            <a:r>
              <a:rPr lang="en-US" dirty="0" err="1"/>
              <a:t>thuyền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màn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chính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041374-8E2E-4B73-838C-81B951D0412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04802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Hướng dẫn: GV click vào </a:t>
            </a:r>
            <a:r>
              <a:rPr lang="en-US" dirty="0"/>
              <a:t>du </a:t>
            </a:r>
            <a:r>
              <a:rPr lang="en-US" dirty="0" err="1"/>
              <a:t>thuyền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màn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chính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041374-8E2E-4B73-838C-81B951D0412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74434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" name="Google Shape;14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689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818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878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279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267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41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31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394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0" name="Google Shape;20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122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841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494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2F87C-BCA9-43C6-9FC1-2CD6AB618253}" type="datetimeFigureOut">
              <a:rPr lang="es-CL" smtClean="0"/>
              <a:t>15-08-2023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1C373-06A2-4840-8DC4-2C517F2BE930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502142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2F87C-BCA9-43C6-9FC1-2CD6AB618253}" type="datetimeFigureOut">
              <a:rPr lang="es-CL" smtClean="0"/>
              <a:t>15-08-2023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1C373-06A2-4840-8DC4-2C517F2BE930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20703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2F87C-BCA9-43C6-9FC1-2CD6AB618253}" type="datetimeFigureOut">
              <a:rPr lang="es-CL" smtClean="0"/>
              <a:t>15-08-2023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1C373-06A2-4840-8DC4-2C517F2BE930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76872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2F87C-BCA9-43C6-9FC1-2CD6AB618253}" type="datetimeFigureOut">
              <a:rPr lang="es-CL" smtClean="0"/>
              <a:t>15-08-2023</a:t>
            </a:fld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1C373-06A2-4840-8DC4-2C517F2BE930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72975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2F87C-BCA9-43C6-9FC1-2CD6AB618253}" type="datetimeFigureOut">
              <a:rPr lang="es-CL" smtClean="0"/>
              <a:t>15-08-2023</a:t>
            </a:fld>
            <a:endParaRPr lang="es-CL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1C373-06A2-4840-8DC4-2C517F2BE930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985275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2F87C-BCA9-43C6-9FC1-2CD6AB618253}" type="datetimeFigureOut">
              <a:rPr lang="es-CL" smtClean="0"/>
              <a:t>15-08-2023</a:t>
            </a:fld>
            <a:endParaRPr lang="es-C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1C373-06A2-4840-8DC4-2C517F2BE930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186553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2F87C-BCA9-43C6-9FC1-2CD6AB618253}" type="datetimeFigureOut">
              <a:rPr lang="es-CL" smtClean="0"/>
              <a:t>15-08-2023</a:t>
            </a:fld>
            <a:endParaRPr lang="es-CL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1C373-06A2-4840-8DC4-2C517F2BE930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285329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2F87C-BCA9-43C6-9FC1-2CD6AB618253}" type="datetimeFigureOut">
              <a:rPr lang="es-CL" smtClean="0"/>
              <a:t>15-08-2023</a:t>
            </a:fld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1C373-06A2-4840-8DC4-2C517F2BE930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391957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2F87C-BCA9-43C6-9FC1-2CD6AB618253}" type="datetimeFigureOut">
              <a:rPr lang="es-CL" smtClean="0"/>
              <a:t>15-08-2023</a:t>
            </a:fld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1C373-06A2-4840-8DC4-2C517F2BE930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564734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2F87C-BCA9-43C6-9FC1-2CD6AB618253}" type="datetimeFigureOut">
              <a:rPr lang="es-CL" smtClean="0"/>
              <a:t>15-08-2023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1C373-06A2-4840-8DC4-2C517F2BE930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790695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2F87C-BCA9-43C6-9FC1-2CD6AB618253}" type="datetimeFigureOut">
              <a:rPr lang="es-CL" smtClean="0"/>
              <a:t>15-08-2023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1C373-06A2-4840-8DC4-2C517F2BE930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73112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163EA-5E16-0164-3BF7-EC6193188E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76C1A5-D051-8CD0-E385-04A1BB9C46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5E8B92-5EBB-861C-F641-232B78583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8/15/2023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E1FA5-F0E9-920C-9617-20FF0411F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35CBFB-D74C-A513-032C-49C669C55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99732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1F5FB1-B7B6-E690-03F9-2334931133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A55743-94AF-F71F-6977-BA5AC7FF25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935840-7275-07FB-4ECD-6A47C5E26F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8/15/2023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F6FB95-8616-2719-0EF2-AD6DA12A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D52DA1-4EAA-5B92-2E1E-54F03167D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32559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C35860-AEC1-F21E-9439-AC5E985F8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516979-79D4-4C8A-C601-95DC67AF07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0C1366-F510-43D2-F98E-965A52513E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8/15/2023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8A0301-AFD1-A01E-9432-7C0E9BEA6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AA5184-EEF7-EE92-A5D4-839DE873B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56019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B18EF-B2D9-B1BE-C161-D13DE68974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CEA824-C61F-1EF0-F51E-18319AA1BC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94C721-113D-8B59-E65F-84AE609CA1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02189D-BD29-274B-72ED-B84764A073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8/15/2023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ECB693-E414-2C0A-CAA5-15C4CB3F70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7725BF-2EEF-84C6-2BB1-729C28E20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87621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96D48-1528-BF8A-2F89-D761D88DB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3901AC-E4A8-58D0-A52E-5CADBFB11D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DA3EE9-7C77-EEFC-CE78-00E89BAE88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9B90C92-E471-B5F7-6BEC-2CE3E14082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E400897-423C-07E1-A10A-7C59F23AA4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9D8E054-52BB-9483-E1EB-D05C5880E8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8/15/2023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9EC79F0-876F-DCD2-6992-E25F90C2DA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89AE4E-2FE4-95BC-1725-EACD29A4E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26621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3D625-FC08-D663-FF18-8710C7E8A0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814C6F2-7565-5AD1-9625-7F784BA624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8/15/2023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8EB37D-3164-F74D-30C0-A3CF9C906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D8DA1A-C6DA-15F4-F28F-12A6846DE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5391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0373B0-FE23-81C5-1342-81A7DE13F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8/15/2023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A0B33B-6F6D-08CE-F79B-EDC97DD9C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02294D-94A1-C185-CA85-2DE03FE4C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48181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B85DBE-06F2-A90E-2773-94F8464192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090A59-53B7-5DAD-4D2D-46531514AE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C06CDE-6ADF-3AE3-6DFD-D9A0EC8BB5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6B2EB0-C857-5536-3D6F-AEB2489AF9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8/15/2023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D6DA25-59E1-8576-4DDB-60DD5B5CB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9E5CBE-DCE2-C05B-F325-632066928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68996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F5A1A3-C002-BE74-93F5-FDB4A1AC8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077B58-B74F-002B-32B6-14E76C63AD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11DC5D-FF3E-4100-4F80-E4D1073F84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EA2486-3500-0000-44B3-599E88FAB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8/15/2023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5029E0-8C18-D056-9955-D030C24E8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A773AE-FB84-2633-7C9E-CF58AF68E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03283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7393D7-77AB-6883-3786-975512956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748A89-586A-D3F5-2955-B2C04E3398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D291DF-C5C3-9C6D-FABE-2704A8FE99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8/15/2023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8887F-0F21-1832-AFB6-2C135249C3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075050-4C27-476B-843C-DD44B93AD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01877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CEFA051-CA26-FA49-A07B-5EA4E5FC91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B17C35-63EA-6A66-24CE-146DFB5856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B6019F-AA6A-078D-9D2E-AB27C7AAC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8/15/2023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38E183-218B-EC4C-402E-8CFDF480A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13DF49-864D-94D6-0F01-4C5F95F28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55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1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2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253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F2F87C-BCA9-43C6-9FC1-2CD6AB618253}" type="datetimeFigureOut">
              <a:rPr lang="es-CL" smtClean="0"/>
              <a:t>15-08-2023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71C373-06A2-4840-8DC4-2C517F2BE930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187704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2C8457-2C65-AECF-4226-BAA6D30A4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05DB20-E44C-5BFC-4FA7-C96AFFC982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A4B673-F1CA-CC81-D3CF-2EA41B43D8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DEAE1-69FA-42CF-B65D-944C8BD08CC2}" type="datetimeFigureOut">
              <a:rPr lang="en-US" smtClean="0"/>
              <a:t>8/15/2023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25DDE0-5353-BD71-71EC-BEA2574C66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E4915A-B8CD-FCF9-59A0-649E8CB848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92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audio" Target="../media/audio1.wav"/><Relationship Id="rId7" Type="http://schemas.openxmlformats.org/officeDocument/2006/relationships/slide" Target="slide8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3.png"/><Relationship Id="rId11" Type="http://schemas.openxmlformats.org/officeDocument/2006/relationships/image" Target="../media/image13.png"/><Relationship Id="rId5" Type="http://schemas.openxmlformats.org/officeDocument/2006/relationships/image" Target="../media/image22.jpg"/><Relationship Id="rId10" Type="http://schemas.openxmlformats.org/officeDocument/2006/relationships/image" Target="../media/image9.png"/><Relationship Id="rId4" Type="http://schemas.openxmlformats.org/officeDocument/2006/relationships/audio" Target="../media/audio2.wav"/><Relationship Id="rId9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audio" Target="../media/audio1.wav"/><Relationship Id="rId7" Type="http://schemas.openxmlformats.org/officeDocument/2006/relationships/slide" Target="slide8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6.png"/><Relationship Id="rId11" Type="http://schemas.openxmlformats.org/officeDocument/2006/relationships/image" Target="../media/image13.png"/><Relationship Id="rId5" Type="http://schemas.openxmlformats.org/officeDocument/2006/relationships/image" Target="../media/image25.jpg"/><Relationship Id="rId10" Type="http://schemas.openxmlformats.org/officeDocument/2006/relationships/image" Target="../media/image9.png"/><Relationship Id="rId4" Type="http://schemas.openxmlformats.org/officeDocument/2006/relationships/audio" Target="../media/audio2.wav"/><Relationship Id="rId9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audio" Target="../media/audio1.wav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1.png"/><Relationship Id="rId11" Type="http://schemas.openxmlformats.org/officeDocument/2006/relationships/image" Target="../media/image13.png"/><Relationship Id="rId5" Type="http://schemas.openxmlformats.org/officeDocument/2006/relationships/image" Target="../media/image28.jpg"/><Relationship Id="rId10" Type="http://schemas.openxmlformats.org/officeDocument/2006/relationships/image" Target="../media/image9.png"/><Relationship Id="rId4" Type="http://schemas.openxmlformats.org/officeDocument/2006/relationships/audio" Target="../media/audio2.wav"/><Relationship Id="rId9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audio" Target="../media/audio1.wav"/><Relationship Id="rId7" Type="http://schemas.openxmlformats.org/officeDocument/2006/relationships/slide" Target="slide8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6.png"/><Relationship Id="rId11" Type="http://schemas.openxmlformats.org/officeDocument/2006/relationships/image" Target="../media/image13.png"/><Relationship Id="rId5" Type="http://schemas.openxmlformats.org/officeDocument/2006/relationships/image" Target="../media/image25.jpg"/><Relationship Id="rId10" Type="http://schemas.openxmlformats.org/officeDocument/2006/relationships/image" Target="../media/image9.png"/><Relationship Id="rId4" Type="http://schemas.openxmlformats.org/officeDocument/2006/relationships/audio" Target="../media/audio2.wav"/><Relationship Id="rId9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audio" Target="../media/audio1.wav"/><Relationship Id="rId7" Type="http://schemas.openxmlformats.org/officeDocument/2006/relationships/slide" Target="slide15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3.png"/><Relationship Id="rId11" Type="http://schemas.openxmlformats.org/officeDocument/2006/relationships/image" Target="../media/image13.png"/><Relationship Id="rId5" Type="http://schemas.openxmlformats.org/officeDocument/2006/relationships/image" Target="../media/image22.jpg"/><Relationship Id="rId10" Type="http://schemas.openxmlformats.org/officeDocument/2006/relationships/image" Target="../media/image9.png"/><Relationship Id="rId4" Type="http://schemas.openxmlformats.org/officeDocument/2006/relationships/audio" Target="../media/audio2.wav"/><Relationship Id="rId9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32.png"/><Relationship Id="rId7" Type="http://schemas.openxmlformats.org/officeDocument/2006/relationships/image" Target="../media/image19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hyperlink" Target="https://hoc10.vn/doc-sach/tu-nhien-va-xa-hoi-3/1/137/48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slide" Target="slide23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9.png"/><Relationship Id="rId5" Type="http://schemas.openxmlformats.org/officeDocument/2006/relationships/image" Target="../media/image45.svg"/><Relationship Id="rId4" Type="http://schemas.openxmlformats.org/officeDocument/2006/relationships/image" Target="../media/image44.png"/><Relationship Id="rId9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13.png"/><Relationship Id="rId3" Type="http://schemas.microsoft.com/office/2007/relationships/media" Target="../media/media2.mp3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21.xml"/><Relationship Id="rId11" Type="http://schemas.openxmlformats.org/officeDocument/2006/relationships/image" Target="../media/image51.svg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50.png"/><Relationship Id="rId4" Type="http://schemas.openxmlformats.org/officeDocument/2006/relationships/audio" Target="../media/media2.mp3"/><Relationship Id="rId9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slide" Target="slide25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9.png"/><Relationship Id="rId5" Type="http://schemas.openxmlformats.org/officeDocument/2006/relationships/image" Target="../media/image45.svg"/><Relationship Id="rId4" Type="http://schemas.openxmlformats.org/officeDocument/2006/relationships/image" Target="../media/image44.png"/><Relationship Id="rId9" Type="http://schemas.openxmlformats.org/officeDocument/2006/relationships/image" Target="../media/image1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13.png"/><Relationship Id="rId3" Type="http://schemas.microsoft.com/office/2007/relationships/media" Target="../media/media2.mp3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23.xml"/><Relationship Id="rId11" Type="http://schemas.openxmlformats.org/officeDocument/2006/relationships/image" Target="../media/image51.svg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50.png"/><Relationship Id="rId4" Type="http://schemas.openxmlformats.org/officeDocument/2006/relationships/audio" Target="../media/media2.mp3"/><Relationship Id="rId9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41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9.png"/><Relationship Id="rId5" Type="http://schemas.openxmlformats.org/officeDocument/2006/relationships/image" Target="../media/image45.svg"/><Relationship Id="rId4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13.png"/><Relationship Id="rId3" Type="http://schemas.microsoft.com/office/2007/relationships/media" Target="../media/media2.mp3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25.xml"/><Relationship Id="rId11" Type="http://schemas.openxmlformats.org/officeDocument/2006/relationships/image" Target="../media/image51.svg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50.png"/><Relationship Id="rId4" Type="http://schemas.openxmlformats.org/officeDocument/2006/relationships/audio" Target="../media/media2.mp3"/><Relationship Id="rId9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.png"/><Relationship Id="rId4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hyperlink" Target="https://hoc10.vn/doc-sach/tu-nhien-va-xa-hoi-3/1/137/51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hyperlink" Target="https://hoc10.vn/doc-sach/tu-nhien-va-xa-hoi-3/1/137/48/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34.xml"/><Relationship Id="rId6" Type="http://schemas.microsoft.com/office/2007/relationships/hdphoto" Target="../media/hdphoto2.wdp"/><Relationship Id="rId5" Type="http://schemas.openxmlformats.org/officeDocument/2006/relationships/image" Target="../media/image66.png"/><Relationship Id="rId4" Type="http://schemas.openxmlformats.org/officeDocument/2006/relationships/hyperlink" Target="https://www.facebook.com/groups/hoc10donghanhcunggiaovientieuhoc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3.png"/><Relationship Id="rId5" Type="http://schemas.openxmlformats.org/officeDocument/2006/relationships/image" Target="../media/image12.jp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13" Type="http://schemas.openxmlformats.org/officeDocument/2006/relationships/image" Target="../media/image16.png"/><Relationship Id="rId3" Type="http://schemas.openxmlformats.org/officeDocument/2006/relationships/image" Target="../media/image10.jpg"/><Relationship Id="rId7" Type="http://schemas.openxmlformats.org/officeDocument/2006/relationships/slide" Target="slide11.xml"/><Relationship Id="rId12" Type="http://schemas.openxmlformats.org/officeDocument/2006/relationships/slide" Target="slide14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Relationship Id="rId6" Type="http://schemas.openxmlformats.org/officeDocument/2006/relationships/slide" Target="slide10.xml"/><Relationship Id="rId11" Type="http://schemas.openxmlformats.org/officeDocument/2006/relationships/slide" Target="slide13.xml"/><Relationship Id="rId5" Type="http://schemas.openxmlformats.org/officeDocument/2006/relationships/slide" Target="slide9.xml"/><Relationship Id="rId15" Type="http://schemas.openxmlformats.org/officeDocument/2006/relationships/image" Target="../media/image13.png"/><Relationship Id="rId10" Type="http://schemas.openxmlformats.org/officeDocument/2006/relationships/image" Target="../media/image15.png"/><Relationship Id="rId4" Type="http://schemas.openxmlformats.org/officeDocument/2006/relationships/image" Target="../media/image11.png"/><Relationship Id="rId9" Type="http://schemas.openxmlformats.org/officeDocument/2006/relationships/image" Target="../media/image14.png"/><Relationship Id="rId1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audio" Target="../media/audio1.wav"/><Relationship Id="rId7" Type="http://schemas.openxmlformats.org/officeDocument/2006/relationships/slide" Target="slide8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9.png"/><Relationship Id="rId11" Type="http://schemas.openxmlformats.org/officeDocument/2006/relationships/image" Target="../media/image13.png"/><Relationship Id="rId5" Type="http://schemas.openxmlformats.org/officeDocument/2006/relationships/image" Target="../media/image18.png"/><Relationship Id="rId10" Type="http://schemas.openxmlformats.org/officeDocument/2006/relationships/image" Target="../media/image9.png"/><Relationship Id="rId4" Type="http://schemas.openxmlformats.org/officeDocument/2006/relationships/audio" Target="../media/audio2.wav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"/>
          <p:cNvSpPr txBox="1"/>
          <p:nvPr/>
        </p:nvSpPr>
        <p:spPr>
          <a:xfrm>
            <a:off x="9063429" y="214969"/>
            <a:ext cx="2782110" cy="716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US" sz="3600" b="0" i="0" u="none" strike="noStrike" cap="none" dirty="0">
                <a:solidFill>
                  <a:schemeClr val="lt1"/>
                </a:solidFill>
                <a:latin typeface="UTM Avo" panose="02040603050506020204" pitchFamily="18" charset="0"/>
                <a:sym typeface="Arial"/>
              </a:rPr>
              <a:t>TNXH 3</a:t>
            </a:r>
            <a:endParaRPr sz="36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2" name="Google Shape;84;p1">
            <a:extLst>
              <a:ext uri="{FF2B5EF4-FFF2-40B4-BE49-F238E27FC236}">
                <a16:creationId xmlns:a16="http://schemas.microsoft.com/office/drawing/2014/main" id="{658500B0-F0EB-2963-0A2D-7F64B3C6F97C}"/>
              </a:ext>
            </a:extLst>
          </p:cNvPr>
          <p:cNvSpPr txBox="1"/>
          <p:nvPr/>
        </p:nvSpPr>
        <p:spPr>
          <a:xfrm>
            <a:off x="1058121" y="1088783"/>
            <a:ext cx="10152993" cy="20457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5200"/>
              <a:buFont typeface="Arial"/>
              <a:buNone/>
            </a:pPr>
            <a:r>
              <a:rPr lang="en-US" sz="4400" b="1" i="0" u="none" strike="noStrike" cap="none" dirty="0" err="1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Chủ</a:t>
            </a:r>
            <a:r>
              <a:rPr lang="en-US" sz="4400" b="1" i="0" u="none" strike="noStrike" cap="none" dirty="0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4400" b="1" i="0" u="none" strike="noStrike" cap="none" dirty="0" err="1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đề</a:t>
            </a:r>
            <a:r>
              <a:rPr lang="en-US" sz="4400" b="1" i="0" u="none" strike="noStrike" cap="none" dirty="0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 3: </a:t>
            </a:r>
            <a:r>
              <a:rPr lang="vi-VN" sz="4400" b="1" i="0" u="none" strike="noStrike" cap="none" dirty="0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Cộng đồng địa phương</a:t>
            </a:r>
            <a:endParaRPr sz="4400" b="1" i="0" u="none" strike="noStrike" cap="none" dirty="0">
              <a:solidFill>
                <a:srgbClr val="002060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3" name="Google Shape;85;p1">
            <a:extLst>
              <a:ext uri="{FF2B5EF4-FFF2-40B4-BE49-F238E27FC236}">
                <a16:creationId xmlns:a16="http://schemas.microsoft.com/office/drawing/2014/main" id="{25E8C997-006C-E982-8229-E0329DA39516}"/>
              </a:ext>
            </a:extLst>
          </p:cNvPr>
          <p:cNvSpPr txBox="1"/>
          <p:nvPr/>
        </p:nvSpPr>
        <p:spPr>
          <a:xfrm>
            <a:off x="649686" y="3129470"/>
            <a:ext cx="10850239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100000"/>
              <a:buFont typeface="Arial"/>
              <a:buNone/>
            </a:pPr>
            <a:r>
              <a:rPr lang="en-US" sz="4400" b="1" i="0" u="none" strike="noStrike" cap="none" dirty="0" err="1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Bài</a:t>
            </a:r>
            <a:r>
              <a:rPr lang="en-US" sz="4400" b="1" i="0" u="none" strike="noStrike" cap="none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 10</a:t>
            </a:r>
            <a:endParaRPr sz="4400" dirty="0">
              <a:latin typeface="UTM Avo" panose="02040603050506020204" pitchFamily="18" charset="0"/>
            </a:endParaRPr>
          </a:p>
          <a:p>
            <a:pPr marL="0" marR="0" lvl="0" indent="0" algn="ctr" rtl="0"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Pct val="100000"/>
              <a:buFont typeface="Arial"/>
              <a:buNone/>
            </a:pPr>
            <a:r>
              <a:rPr lang="en-US" sz="4400" b="1" i="0" u="none" strike="noStrike" cap="none" dirty="0" err="1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Hoạt</a:t>
            </a:r>
            <a:r>
              <a:rPr lang="en-US" sz="4400" b="1" i="0" u="none" strike="noStrike" cap="none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4400" b="1" i="0" u="none" strike="noStrike" cap="none" dirty="0" err="1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động</a:t>
            </a:r>
            <a:r>
              <a:rPr lang="en-US" sz="4400" b="1" i="0" u="none" strike="noStrike" cap="none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4400" b="1" i="0" u="none" strike="noStrike" cap="none" dirty="0" err="1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sản</a:t>
            </a:r>
            <a:r>
              <a:rPr lang="en-US" sz="4400" b="1" i="0" u="none" strike="noStrike" cap="none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4400" b="1" i="0" u="none" strike="noStrike" cap="none" dirty="0" err="1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xuất</a:t>
            </a:r>
            <a:r>
              <a:rPr lang="en-US" sz="4400" b="1" i="0" u="none" strike="noStrike" cap="none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4400" b="1" i="0" u="none" strike="noStrike" cap="none" dirty="0" err="1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công</a:t>
            </a:r>
            <a:r>
              <a:rPr lang="en-US" sz="4400" b="1" i="0" u="none" strike="noStrike" cap="none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4400" b="1" i="0" u="none" strike="noStrike" cap="none" dirty="0" err="1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nghiệp</a:t>
            </a:r>
            <a:r>
              <a:rPr lang="en-US" sz="4400" b="1" i="0" u="none" strike="noStrike" cap="none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4400" b="1" i="0" u="none" strike="noStrike" cap="none" dirty="0" err="1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và</a:t>
            </a:r>
            <a:r>
              <a:rPr lang="en-US" sz="4400" b="1" i="0" u="none" strike="noStrike" cap="none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4400" b="1" i="0" u="none" strike="noStrike" cap="none" dirty="0" err="1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thủ</a:t>
            </a:r>
            <a:r>
              <a:rPr lang="en-US" sz="4400" b="1" i="0" u="none" strike="noStrike" cap="none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4400" b="1" i="0" u="none" strike="noStrike" cap="none" dirty="0" err="1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công</a:t>
            </a:r>
            <a:endParaRPr sz="4400" b="1" i="0" u="none" strike="noStrike" cap="none" dirty="0">
              <a:solidFill>
                <a:srgbClr val="FF0000"/>
              </a:solidFill>
              <a:latin typeface="UTM Avo" panose="02040603050506020204" pitchFamily="18" charset="0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/>
          <p:cNvSpPr txBox="1"/>
          <p:nvPr/>
        </p:nvSpPr>
        <p:spPr>
          <a:xfrm>
            <a:off x="1109703" y="287216"/>
            <a:ext cx="9962147" cy="3970318"/>
          </a:xfrm>
          <a:prstGeom prst="rect">
            <a:avLst/>
          </a:prstGeom>
          <a:solidFill>
            <a:srgbClr val="0070C0"/>
          </a:solidFill>
          <a:ln w="5715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Hoạt động dưới đây mang lại lợi ích gì?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8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4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4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4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4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4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4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4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9" name="BUENO"/>
          <p:cNvSpPr/>
          <p:nvPr/>
        </p:nvSpPr>
        <p:spPr>
          <a:xfrm>
            <a:off x="6687879" y="4842994"/>
            <a:ext cx="4276741" cy="11430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76200">
            <a:solidFill>
              <a:schemeClr val="accent4">
                <a:lumMod val="40000"/>
                <a:lumOff val="60000"/>
              </a:schemeClr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B. Mang </a:t>
            </a:r>
            <a:r>
              <a:rPr kumimoji="0" lang="es-MX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lại</a:t>
            </a:r>
            <a:r>
              <a:rPr kumimoji="0" lang="es-MX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s-MX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đồ</a:t>
            </a:r>
            <a:r>
              <a:rPr kumimoji="0" lang="es-MX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s-MX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ăn</a:t>
            </a:r>
            <a:r>
              <a:rPr kumimoji="0" lang="es-MX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, </a:t>
            </a:r>
            <a:r>
              <a:rPr kumimoji="0" lang="es-MX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hải</a:t>
            </a:r>
            <a:r>
              <a:rPr kumimoji="0" lang="es-MX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s-MX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sản</a:t>
            </a:r>
            <a:r>
              <a:rPr kumimoji="0" lang="es-MX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s-MX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đóng</a:t>
            </a:r>
            <a:r>
              <a:rPr kumimoji="0" lang="es-MX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s-MX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hộp</a:t>
            </a:r>
            <a:r>
              <a:rPr kumimoji="0" lang="es-MX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,...</a:t>
            </a:r>
            <a:endParaRPr kumimoji="0" lang="es-CL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4" name="MALO2"/>
          <p:cNvSpPr/>
          <p:nvPr/>
        </p:nvSpPr>
        <p:spPr>
          <a:xfrm>
            <a:off x="1248263" y="4827182"/>
            <a:ext cx="4482686" cy="11430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76200">
            <a:solidFill>
              <a:schemeClr val="accent4">
                <a:lumMod val="40000"/>
                <a:lumOff val="60000"/>
              </a:schemeClr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A.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Cung cấp nguồn năng lượng xanh</a:t>
            </a:r>
            <a:endParaRPr kumimoji="0" lang="es-CL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1" name="MARCIANO2" descr="Resultado de imagen para marciano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1864" y="4128675"/>
            <a:ext cx="1096511" cy="1989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4159" y="2411630"/>
            <a:ext cx="2398102" cy="2218038"/>
          </a:xfrm>
          <a:prstGeom prst="rect">
            <a:avLst/>
          </a:prstGeom>
        </p:spPr>
      </p:pic>
      <p:pic>
        <p:nvPicPr>
          <p:cNvPr id="2050" name="Picture 2" descr="Resultado de imagen para marciano  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06" y="1855381"/>
            <a:ext cx="1741988" cy="2346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FDD5247-2173-DEDE-788C-F8F26C6E24F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49" t="14716" r="6077" b="58276"/>
          <a:stretch/>
        </p:blipFill>
        <p:spPr>
          <a:xfrm>
            <a:off x="4235115" y="960004"/>
            <a:ext cx="3593432" cy="30807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936EA9F-A365-31D9-A723-B9C50CD7EE1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0"/>
            <a:ext cx="703386" cy="703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099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/>
          <p:cNvSpPr txBox="1"/>
          <p:nvPr/>
        </p:nvSpPr>
        <p:spPr>
          <a:xfrm>
            <a:off x="1520792" y="442458"/>
            <a:ext cx="9529009" cy="3970318"/>
          </a:xfrm>
          <a:prstGeom prst="rect">
            <a:avLst/>
          </a:prstGeom>
          <a:solidFill>
            <a:srgbClr val="0070C0"/>
          </a:solidFill>
          <a:ln w="5715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Hoạt động dưới đây mang lại lợi ích gì?</a:t>
            </a:r>
            <a:endParaRPr kumimoji="0" lang="es-MX" sz="28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8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8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8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8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8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8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8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8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9" name="BUENO"/>
          <p:cNvSpPr/>
          <p:nvPr/>
        </p:nvSpPr>
        <p:spPr>
          <a:xfrm>
            <a:off x="6429452" y="4726405"/>
            <a:ext cx="4437022" cy="11430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B.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Mang lại vật dụng đun và đựng nước</a:t>
            </a:r>
            <a:endParaRPr kumimoji="0" lang="es-CL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3" name="MALO1"/>
          <p:cNvSpPr/>
          <p:nvPr/>
        </p:nvSpPr>
        <p:spPr>
          <a:xfrm>
            <a:off x="1754745" y="4717494"/>
            <a:ext cx="4231675" cy="11430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A.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Tạo ra phương tiện đi lại</a:t>
            </a:r>
            <a:endParaRPr kumimoji="0" lang="es-CL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1" name="MARCIANO1" descr="Resultado de imagen para marciano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4984" y="4382667"/>
            <a:ext cx="900259" cy="1633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9731" y="2672519"/>
            <a:ext cx="2215222" cy="2048889"/>
          </a:xfrm>
          <a:prstGeom prst="rect">
            <a:avLst/>
          </a:prstGeom>
        </p:spPr>
      </p:pic>
      <p:pic>
        <p:nvPicPr>
          <p:cNvPr id="2050" name="Picture 2" descr="Resultado de imagen para marciano  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033" y="2063290"/>
            <a:ext cx="1578349" cy="2125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42119A9-1034-E774-902D-DB54A23C0C4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81" t="43606" r="45655" b="30735"/>
          <a:stretch/>
        </p:blipFill>
        <p:spPr>
          <a:xfrm>
            <a:off x="4333291" y="1027094"/>
            <a:ext cx="3816098" cy="323120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FE1DE69-A372-E065-83AA-0CDEB49A350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0"/>
            <a:ext cx="703386" cy="703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6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sultado de imagen para marciano  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8584" y="3012244"/>
            <a:ext cx="2251696" cy="3032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adroTexto 7"/>
          <p:cNvSpPr txBox="1"/>
          <p:nvPr/>
        </p:nvSpPr>
        <p:spPr>
          <a:xfrm>
            <a:off x="1786269" y="396104"/>
            <a:ext cx="9314121" cy="3970318"/>
          </a:xfrm>
          <a:prstGeom prst="rect">
            <a:avLst/>
          </a:prstGeom>
          <a:solidFill>
            <a:srgbClr val="0070C0"/>
          </a:solidFill>
          <a:ln w="5715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Hoạt động dưới đây mang lại lợi ích gì?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8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8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4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4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4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4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4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4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24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9" name="BUENO"/>
          <p:cNvSpPr/>
          <p:nvPr/>
        </p:nvSpPr>
        <p:spPr>
          <a:xfrm>
            <a:off x="1833053" y="4882245"/>
            <a:ext cx="4599645" cy="11430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A.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Tạo ra phương tiện đi lại</a:t>
            </a:r>
            <a:endParaRPr kumimoji="0" lang="es-CL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4" name="MALO2"/>
          <p:cNvSpPr/>
          <p:nvPr/>
        </p:nvSpPr>
        <p:spPr>
          <a:xfrm>
            <a:off x="6649599" y="4871040"/>
            <a:ext cx="4599647" cy="11430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B.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Mang lại nguồn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năng lượng xanh</a:t>
            </a:r>
            <a:endParaRPr kumimoji="0" lang="es-CL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1" name="MARCIANO1" descr="Resultado de imagen para marciano 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9660" y="4475748"/>
            <a:ext cx="863787" cy="1566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2546" y="2439169"/>
            <a:ext cx="2217349" cy="205085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2851020-CB26-45E1-7062-01BAE15C698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91" t="43291" r="7090" b="31501"/>
          <a:stretch/>
        </p:blipFill>
        <p:spPr>
          <a:xfrm>
            <a:off x="4555958" y="1098624"/>
            <a:ext cx="3625516" cy="29860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6C6FBE1-FC54-9609-4C7E-E61E230BC73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0"/>
            <a:ext cx="703386" cy="703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636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/>
          <p:cNvSpPr txBox="1"/>
          <p:nvPr/>
        </p:nvSpPr>
        <p:spPr>
          <a:xfrm>
            <a:off x="1520792" y="442458"/>
            <a:ext cx="9529009" cy="3970318"/>
          </a:xfrm>
          <a:prstGeom prst="rect">
            <a:avLst/>
          </a:prstGeom>
          <a:solidFill>
            <a:srgbClr val="0070C0"/>
          </a:solidFill>
          <a:ln w="5715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Hoạt động dưới đây mang lại lợi ích gì?</a:t>
            </a:r>
            <a:endParaRPr kumimoji="0" lang="es-MX" sz="28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8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8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8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8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8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8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8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8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9" name="BUENO"/>
          <p:cNvSpPr/>
          <p:nvPr/>
        </p:nvSpPr>
        <p:spPr>
          <a:xfrm>
            <a:off x="6346371" y="4726405"/>
            <a:ext cx="4520103" cy="11430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B.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Mang lại nguồn nhiên liệu cho sản xuất,...</a:t>
            </a:r>
            <a:endParaRPr kumimoji="0" lang="es-CL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3" name="MALO1"/>
          <p:cNvSpPr/>
          <p:nvPr/>
        </p:nvSpPr>
        <p:spPr>
          <a:xfrm>
            <a:off x="1754745" y="4717494"/>
            <a:ext cx="4231675" cy="11430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A.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Tạo ra trang phục, chăn màn</a:t>
            </a:r>
            <a:endParaRPr kumimoji="0" lang="es-CL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1" name="MARCIANO1" descr="Resultado de imagen para marciano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4984" y="4382667"/>
            <a:ext cx="900259" cy="1633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9731" y="2672519"/>
            <a:ext cx="2215222" cy="2048889"/>
          </a:xfrm>
          <a:prstGeom prst="rect">
            <a:avLst/>
          </a:prstGeom>
        </p:spPr>
      </p:pic>
      <p:pic>
        <p:nvPicPr>
          <p:cNvPr id="2050" name="Picture 2" descr="Resultado de imagen para marciano  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033" y="2063290"/>
            <a:ext cx="1578349" cy="2125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D03E7E2-C9FC-3AEE-CC2E-9D53CA0F426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32" t="71428" r="45531" b="2286"/>
          <a:stretch/>
        </p:blipFill>
        <p:spPr>
          <a:xfrm>
            <a:off x="4326365" y="1118071"/>
            <a:ext cx="3726773" cy="314684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FB96A19-CD9F-C07A-72F7-9A213375D8B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0"/>
            <a:ext cx="703386" cy="703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947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/>
          <p:cNvSpPr txBox="1"/>
          <p:nvPr/>
        </p:nvSpPr>
        <p:spPr>
          <a:xfrm>
            <a:off x="1109703" y="287216"/>
            <a:ext cx="9962147" cy="3970318"/>
          </a:xfrm>
          <a:prstGeom prst="rect">
            <a:avLst/>
          </a:prstGeom>
          <a:solidFill>
            <a:srgbClr val="0070C0"/>
          </a:solidFill>
          <a:ln w="5715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Hoạt động dưới đây mang lại lợi ích gì?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8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4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4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4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4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4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4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4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9" name="BUENO"/>
          <p:cNvSpPr/>
          <p:nvPr/>
        </p:nvSpPr>
        <p:spPr>
          <a:xfrm>
            <a:off x="6687879" y="4842994"/>
            <a:ext cx="4276741" cy="11430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76200">
            <a:solidFill>
              <a:schemeClr val="accent4">
                <a:lumMod val="40000"/>
                <a:lumOff val="60000"/>
              </a:schemeClr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B.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Cung cấp nguồn năng lượng xanh</a:t>
            </a:r>
            <a:endParaRPr kumimoji="0" lang="es-CL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4" name="MALO2"/>
          <p:cNvSpPr/>
          <p:nvPr/>
        </p:nvSpPr>
        <p:spPr>
          <a:xfrm>
            <a:off x="1248263" y="4827182"/>
            <a:ext cx="4482686" cy="11430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76200">
            <a:solidFill>
              <a:schemeClr val="accent4">
                <a:lumMod val="40000"/>
                <a:lumOff val="60000"/>
              </a:schemeClr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A.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Mang lại đồ ăn,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hải sản đóng hộp,...</a:t>
            </a:r>
            <a:endParaRPr kumimoji="0" lang="es-CL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1" name="MARCIANO2" descr="Resultado de imagen para marciano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5822" y="4480586"/>
            <a:ext cx="858304" cy="1557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4159" y="2411630"/>
            <a:ext cx="2398102" cy="2218038"/>
          </a:xfrm>
          <a:prstGeom prst="rect">
            <a:avLst/>
          </a:prstGeom>
        </p:spPr>
      </p:pic>
      <p:pic>
        <p:nvPicPr>
          <p:cNvPr id="2050" name="Picture 2" descr="Resultado de imagen para marciano  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06" y="1855381"/>
            <a:ext cx="1741988" cy="2346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EBD118B-659B-97C5-2011-D009FB381A7B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33" t="71428" r="7954" b="2286"/>
          <a:stretch/>
        </p:blipFill>
        <p:spPr>
          <a:xfrm>
            <a:off x="4172557" y="1012008"/>
            <a:ext cx="3540902" cy="311081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4D0AA19-45B8-1F7D-477B-05233E40900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0"/>
            <a:ext cx="703386" cy="703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758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sultado de imagen para ARBOL 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94" y="3052640"/>
            <a:ext cx="2717725" cy="2738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Resultado de imagen para marciano  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1420" y="3621068"/>
            <a:ext cx="2251696" cy="3032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upo 8"/>
          <p:cNvGrpSpPr/>
          <p:nvPr/>
        </p:nvGrpSpPr>
        <p:grpSpPr>
          <a:xfrm>
            <a:off x="8192238" y="791859"/>
            <a:ext cx="3021288" cy="2912425"/>
            <a:chOff x="7198843" y="1036948"/>
            <a:chExt cx="3021288" cy="2912425"/>
          </a:xfrm>
        </p:grpSpPr>
        <p:pic>
          <p:nvPicPr>
            <p:cNvPr id="6" name="Picture 4" descr="Resultado de imagen para ovni 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98843" y="1036948"/>
              <a:ext cx="3021288" cy="2912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MARCIANO2" descr="Resultado de imagen para marciano 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9857"/>
            <a:stretch/>
          </p:blipFill>
          <p:spPr bwMode="auto">
            <a:xfrm>
              <a:off x="8229600" y="1428520"/>
              <a:ext cx="876530" cy="11153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" name="MARCIANO2" descr="Resultado de imagen para marciano 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2909" y="4673254"/>
            <a:ext cx="1091867" cy="1980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Resultado de imagen para ARBOL 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9540" y="3465513"/>
            <a:ext cx="2717725" cy="2738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uadroTexto 10"/>
          <p:cNvSpPr txBox="1"/>
          <p:nvPr/>
        </p:nvSpPr>
        <p:spPr>
          <a:xfrm>
            <a:off x="1156594" y="212651"/>
            <a:ext cx="7313294" cy="1200329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Chào mừng bạn đã đến với hành tinh của chúng mình.</a:t>
            </a:r>
            <a:endParaRPr kumimoji="0" lang="es-CL" sz="36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EF78980-B343-06E0-519A-EA6FA7E563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703386" cy="703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610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5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ông nghiệp sản xuất hàng tiêu dùng Việt Nam - Những điều cần biết">
            <a:extLst>
              <a:ext uri="{FF2B5EF4-FFF2-40B4-BE49-F238E27FC236}">
                <a16:creationId xmlns:a16="http://schemas.microsoft.com/office/drawing/2014/main" id="{F97CB66A-8CA2-41C8-66C0-055FCB5950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00" t="-119" b="119"/>
          <a:stretch/>
        </p:blipFill>
        <p:spPr bwMode="auto">
          <a:xfrm>
            <a:off x="6762871" y="1143000"/>
            <a:ext cx="4938537" cy="4838678"/>
          </a:xfrm>
          <a:prstGeom prst="ellipse">
            <a:avLst/>
          </a:prstGeom>
          <a:noFill/>
          <a:ln w="3810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791B1A3-D0ED-A9D3-713A-ED76EBA6F0CA}"/>
              </a:ext>
            </a:extLst>
          </p:cNvPr>
          <p:cNvSpPr txBox="1"/>
          <p:nvPr/>
        </p:nvSpPr>
        <p:spPr>
          <a:xfrm>
            <a:off x="887730" y="1557738"/>
            <a:ext cx="5562600" cy="33378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Một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hoạt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động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sản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xuất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công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nghiệp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đang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phát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triển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mạnh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ở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nước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ta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như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: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chế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biến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lương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thực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thực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phẩm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;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sản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xuất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hàng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tiêu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dùng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;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sản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xuất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điện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tử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;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khai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thác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dầu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khí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,…</a:t>
            </a:r>
          </a:p>
        </p:txBody>
      </p:sp>
    </p:spTree>
    <p:extLst>
      <p:ext uri="{BB962C8B-B14F-4D97-AF65-F5344CB8AC3E}">
        <p14:creationId xmlns:p14="http://schemas.microsoft.com/office/powerpoint/2010/main" val="4213722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">
            <a:extLst>
              <a:ext uri="{FF2B5EF4-FFF2-40B4-BE49-F238E27FC236}">
                <a16:creationId xmlns:a16="http://schemas.microsoft.com/office/drawing/2014/main" id="{F7E0DFA9-EFD2-71B9-B5A8-8227B806D265}"/>
              </a:ext>
            </a:extLst>
          </p:cNvPr>
          <p:cNvSpPr/>
          <p:nvPr/>
        </p:nvSpPr>
        <p:spPr>
          <a:xfrm>
            <a:off x="1248372" y="2628900"/>
            <a:ext cx="9738693" cy="224028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Hoạt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động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sản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xuất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công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nghiệp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bao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gồm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chế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biến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lương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thực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thực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phẩm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;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sản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xuất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hàng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tiêu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dung,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máy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móc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;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khai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thác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khoáng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sản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;…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Những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hoạt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động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đó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tạo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ra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đồ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dùng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thiết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bị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nguyên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vật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liệu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,…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phục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vụ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đời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sống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sản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xuất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của con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người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xuất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khẩu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16E2974C-3390-B04C-6D7B-96107F6C28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15026" y="1545971"/>
            <a:ext cx="1680804" cy="1357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349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4F421ED-ACB6-BB76-F8CB-31893BCEDF5C}"/>
              </a:ext>
            </a:extLst>
          </p:cNvPr>
          <p:cNvSpPr txBox="1"/>
          <p:nvPr/>
        </p:nvSpPr>
        <p:spPr>
          <a:xfrm>
            <a:off x="891540" y="1556746"/>
            <a:ext cx="807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HĐ 2: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Một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hoạt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động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sản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xuất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thủ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công</a:t>
            </a:r>
            <a:endParaRPr lang="en-US" sz="2400" b="1" dirty="0">
              <a:solidFill>
                <a:schemeClr val="tx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8952C7-167C-5416-F44B-550DAAE6C262}"/>
              </a:ext>
            </a:extLst>
          </p:cNvPr>
          <p:cNvSpPr txBox="1"/>
          <p:nvPr/>
        </p:nvSpPr>
        <p:spPr>
          <a:xfrm>
            <a:off x="849771" y="2011153"/>
            <a:ext cx="5813919" cy="27838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Khái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niệm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Hoạt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động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sản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xuất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thủ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công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tạo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ra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sản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phẩm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chủ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yếu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bằng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tay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thường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sử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dụng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công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cụ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đơn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giản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nguyên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liệu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từ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thiên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nhiên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. 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6B22EC9-161C-1BCD-721F-26772ED8B68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3782"/>
          <a:stretch/>
        </p:blipFill>
        <p:spPr>
          <a:xfrm>
            <a:off x="7341870" y="2084070"/>
            <a:ext cx="4191000" cy="3990444"/>
          </a:xfrm>
          <a:prstGeom prst="ellipse">
            <a:avLst/>
          </a:prstGeom>
          <a:ln w="38100"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2186055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0A02FEE-DB0C-B9E6-C65C-F0893853D14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18" t="23490" r="8164" b="7973"/>
          <a:stretch/>
        </p:blipFill>
        <p:spPr>
          <a:xfrm>
            <a:off x="1026558" y="2877501"/>
            <a:ext cx="10178716" cy="3581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A771431-2319-F185-8FDB-3B37D9C7CAD2}"/>
              </a:ext>
            </a:extLst>
          </p:cNvPr>
          <p:cNvSpPr txBox="1"/>
          <p:nvPr/>
        </p:nvSpPr>
        <p:spPr>
          <a:xfrm>
            <a:off x="861060" y="1493520"/>
            <a:ext cx="6225540" cy="1121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Quan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sát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hình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1 – 3 ở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trang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49 SGK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để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thực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hiện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yêu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cầu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8" name="Cloud Callout 10">
            <a:extLst>
              <a:ext uri="{FF2B5EF4-FFF2-40B4-BE49-F238E27FC236}">
                <a16:creationId xmlns:a16="http://schemas.microsoft.com/office/drawing/2014/main" id="{5EE3A5F3-1961-9298-284C-8D70FB2B5B55}"/>
              </a:ext>
            </a:extLst>
          </p:cNvPr>
          <p:cNvSpPr/>
          <p:nvPr/>
        </p:nvSpPr>
        <p:spPr>
          <a:xfrm>
            <a:off x="8641080" y="696716"/>
            <a:ext cx="2777490" cy="1700615"/>
          </a:xfrm>
          <a:prstGeom prst="cloudCallout">
            <a:avLst>
              <a:gd name="adj1" fmla="val -61931"/>
              <a:gd name="adj2" fmla="val 59323"/>
            </a:avLst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Hoạt</a:t>
            </a:r>
            <a:r>
              <a:rPr lang="en-US" sz="22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động</a:t>
            </a:r>
            <a:r>
              <a:rPr lang="en-US" sz="22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nhóm</a:t>
            </a:r>
            <a:endParaRPr lang="en-US" sz="22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0023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EEB3827-1349-7A76-944C-CC34EC66C88F}"/>
              </a:ext>
            </a:extLst>
          </p:cNvPr>
          <p:cNvGrpSpPr/>
          <p:nvPr/>
        </p:nvGrpSpPr>
        <p:grpSpPr>
          <a:xfrm>
            <a:off x="5068183" y="3086610"/>
            <a:ext cx="2736543" cy="1558939"/>
            <a:chOff x="309542" y="967667"/>
            <a:chExt cx="2878585" cy="1558939"/>
          </a:xfrm>
        </p:grpSpPr>
        <p:pic>
          <p:nvPicPr>
            <p:cNvPr id="3" name="Picture 2">
              <a:hlinkClick r:id="rId4"/>
              <a:extLst>
                <a:ext uri="{FF2B5EF4-FFF2-40B4-BE49-F238E27FC236}">
                  <a16:creationId xmlns:a16="http://schemas.microsoft.com/office/drawing/2014/main" id="{A22B3E9B-0964-AA76-4894-A848484377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905522" y="1221589"/>
              <a:ext cx="1438182" cy="130501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E822A08-9D6E-4858-E411-F544D097BFD5}"/>
                </a:ext>
              </a:extLst>
            </p:cNvPr>
            <p:cNvSpPr txBox="1"/>
            <p:nvPr/>
          </p:nvSpPr>
          <p:spPr>
            <a:xfrm>
              <a:off x="309542" y="967667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>
                  <a:solidFill>
                    <a:schemeClr val="accent2"/>
                  </a:solidFill>
                  <a:latin typeface="UTM Avo" panose="02040603050506020204" pitchFamily="18" charset="0"/>
                </a:rPr>
                <a:t>Ấn để đến trang sách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9862451-31B4-31E7-74F8-33105540C9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680" y="1152502"/>
            <a:ext cx="5257800" cy="5257800"/>
          </a:xfrm>
          <a:prstGeom prst="rect">
            <a:avLst/>
          </a:prstGeom>
        </p:spPr>
      </p:pic>
      <p:sp>
        <p:nvSpPr>
          <p:cNvPr id="3" name="Cloud Callout 3">
            <a:extLst>
              <a:ext uri="{FF2B5EF4-FFF2-40B4-BE49-F238E27FC236}">
                <a16:creationId xmlns:a16="http://schemas.microsoft.com/office/drawing/2014/main" id="{5657CE27-3088-E05C-8F25-E35914E9AC8C}"/>
              </a:ext>
            </a:extLst>
          </p:cNvPr>
          <p:cNvSpPr/>
          <p:nvPr/>
        </p:nvSpPr>
        <p:spPr>
          <a:xfrm>
            <a:off x="5349113" y="885877"/>
            <a:ext cx="5898007" cy="2895600"/>
          </a:xfrm>
          <a:prstGeom prst="cloudCallout">
            <a:avLst>
              <a:gd name="adj1" fmla="val -62336"/>
              <a:gd name="adj2" fmla="val 44942"/>
            </a:avLst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Hãy</a:t>
            </a:r>
            <a:r>
              <a:rPr lang="en-US" sz="22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nói</a:t>
            </a:r>
            <a:r>
              <a:rPr lang="en-US" sz="22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về</a:t>
            </a:r>
            <a:r>
              <a:rPr lang="en-US" sz="22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những</a:t>
            </a:r>
            <a:r>
              <a:rPr lang="en-US" sz="22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hoạt</a:t>
            </a:r>
            <a:r>
              <a:rPr lang="en-US" sz="22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động</a:t>
            </a:r>
            <a:r>
              <a:rPr lang="en-US" sz="22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sản</a:t>
            </a:r>
            <a:r>
              <a:rPr lang="en-US" sz="22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xuất</a:t>
            </a:r>
            <a:r>
              <a:rPr lang="en-US" sz="22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thủ</a:t>
            </a:r>
            <a:r>
              <a:rPr lang="en-US" sz="22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công</a:t>
            </a:r>
            <a:r>
              <a:rPr lang="en-US" sz="22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22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2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hình</a:t>
            </a:r>
            <a:r>
              <a:rPr lang="en-US" sz="22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 – 3.</a:t>
            </a:r>
          </a:p>
        </p:txBody>
      </p:sp>
      <p:sp>
        <p:nvSpPr>
          <p:cNvPr id="5" name="Cloud Callout 13">
            <a:extLst>
              <a:ext uri="{FF2B5EF4-FFF2-40B4-BE49-F238E27FC236}">
                <a16:creationId xmlns:a16="http://schemas.microsoft.com/office/drawing/2014/main" id="{118BFB7E-8DE5-49F7-A34C-9A7477031A30}"/>
              </a:ext>
            </a:extLst>
          </p:cNvPr>
          <p:cNvSpPr/>
          <p:nvPr/>
        </p:nvSpPr>
        <p:spPr>
          <a:xfrm>
            <a:off x="5130338" y="4276777"/>
            <a:ext cx="4859482" cy="2153539"/>
          </a:xfrm>
          <a:prstGeom prst="cloudCallout">
            <a:avLst>
              <a:gd name="adj1" fmla="val -62521"/>
              <a:gd name="adj2" fmla="val -32858"/>
            </a:avLst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2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hoạt</a:t>
            </a:r>
            <a:r>
              <a:rPr lang="en-US" sz="22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động</a:t>
            </a:r>
            <a:r>
              <a:rPr lang="en-US" sz="22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đó</a:t>
            </a:r>
            <a:r>
              <a:rPr lang="en-US" sz="22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mang</a:t>
            </a:r>
            <a:r>
              <a:rPr lang="en-US" sz="22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lại</a:t>
            </a:r>
            <a:r>
              <a:rPr lang="en-US" sz="22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lợi</a:t>
            </a:r>
            <a:r>
              <a:rPr lang="en-US" sz="22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ích</a:t>
            </a:r>
            <a:r>
              <a:rPr lang="en-US" sz="22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gì</a:t>
            </a:r>
            <a:r>
              <a:rPr lang="en-US" sz="22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26414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sad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52901" y="1285839"/>
            <a:ext cx="2819400" cy="4286321"/>
          </a:xfrm>
          <a:prstGeom prst="rect">
            <a:avLst/>
          </a:prstGeom>
        </p:spPr>
      </p:pic>
      <p:sp>
        <p:nvSpPr>
          <p:cNvPr id="7" name="Cloud 6"/>
          <p:cNvSpPr/>
          <p:nvPr/>
        </p:nvSpPr>
        <p:spPr>
          <a:xfrm>
            <a:off x="6629400" y="609600"/>
            <a:ext cx="3733800" cy="1676400"/>
          </a:xfrm>
          <a:prstGeom prst="cloud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UD Digi Kyokasho N-B" panose="02020700000000000000" pitchFamily="17" charset="-128"/>
                <a:cs typeface="Times New Roman" pitchFamily="18" charset="0"/>
              </a:rPr>
              <a:t>Chinh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UD Digi Kyokasho N-B" panose="02020700000000000000" pitchFamily="17" charset="-128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UD Digi Kyokasho N-B" panose="02020700000000000000" pitchFamily="17" charset="-128"/>
                <a:cs typeface="Times New Roman" pitchFamily="18" charset="0"/>
              </a:rPr>
              <a:t>phục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UD Digi Kyokasho N-B" panose="02020700000000000000" pitchFamily="17" charset="-128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UD Digi Kyokasho N-B" panose="02020700000000000000" pitchFamily="17" charset="-128"/>
                <a:cs typeface="Times New Roman" pitchFamily="18" charset="0"/>
              </a:rPr>
              <a:t>cúp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UD Digi Kyokasho N-B" panose="02020700000000000000" pitchFamily="17" charset="-128"/>
                <a:cs typeface="Times New Roman" pitchFamily="18" charset="0"/>
              </a:rPr>
              <a:t> C1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UD Digi Kyokasho N-B" panose="02020700000000000000" pitchFamily="17" charset="-128"/>
                <a:cs typeface="Times New Roman" pitchFamily="18" charset="0"/>
              </a:rPr>
              <a:t>thôi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UD Digi Kyokasho N-B" panose="02020700000000000000" pitchFamily="17" charset="-128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UD Digi Kyokasho N-B" panose="02020700000000000000" pitchFamily="17" charset="-128"/>
                <a:cs typeface="Times New Roman" pitchFamily="18" charset="0"/>
              </a:rPr>
              <a:t>nào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UD Digi Kyokasho N-B" panose="02020700000000000000" pitchFamily="17" charset="-128"/>
                <a:cs typeface="Times New Roman" pitchFamily="18" charset="0"/>
              </a:rPr>
              <a:t> !! ^^</a:t>
            </a:r>
          </a:p>
        </p:txBody>
      </p:sp>
      <p:pic>
        <p:nvPicPr>
          <p:cNvPr id="4" name="Picture 3" descr="Text, logo&#10;&#10;Description automatically generated">
            <a:extLst>
              <a:ext uri="{FF2B5EF4-FFF2-40B4-BE49-F238E27FC236}">
                <a16:creationId xmlns:a16="http://schemas.microsoft.com/office/drawing/2014/main" id="{D9AB780E-7B14-D64F-4A43-1BF388579F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59080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B4FEB7C-09B1-E994-9E7E-E3AFA44829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703386" cy="7033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3F0505F-0742-4E5A-D8F2-58C5007F8A14}"/>
              </a:ext>
            </a:extLst>
          </p:cNvPr>
          <p:cNvGrpSpPr/>
          <p:nvPr/>
        </p:nvGrpSpPr>
        <p:grpSpPr>
          <a:xfrm>
            <a:off x="2667000" y="475338"/>
            <a:ext cx="6858000" cy="5544462"/>
            <a:chOff x="3162300" y="1219200"/>
            <a:chExt cx="5638800" cy="1981200"/>
          </a:xfrm>
        </p:grpSpPr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id="{845B4281-5B19-4461-54A9-7008DD06142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162300" y="1219200"/>
              <a:ext cx="5638800" cy="198120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3412913" y="1371600"/>
              <a:ext cx="5012267" cy="1649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itchFamily="18" charset="0"/>
                </a:rPr>
                <a:t>Hoạt động dưới đây mang lại lợi ích gì?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46A7CD85-3EC6-1B2C-F46F-14B98AB0583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86" t="24262" r="63166" b="12283"/>
          <a:stretch/>
        </p:blipFill>
        <p:spPr>
          <a:xfrm>
            <a:off x="4648200" y="1447800"/>
            <a:ext cx="2590800" cy="2630781"/>
          </a:xfrm>
          <a:prstGeom prst="rect">
            <a:avLst/>
          </a:prstGeom>
        </p:spPr>
      </p:pic>
      <p:pic>
        <p:nvPicPr>
          <p:cNvPr id="9" name="Picture 8" descr="bong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029200" y="5029201"/>
            <a:ext cx="1371600" cy="134971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39EAD31-1D58-8971-93B7-D2EC381D75C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0"/>
            <a:ext cx="703386" cy="703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771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430dcb88016bc5e42f7101ebdc877fc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524000" y="-685800"/>
            <a:ext cx="9144000" cy="5638800"/>
          </a:xfrm>
          <a:prstGeom prst="rect">
            <a:avLst/>
          </a:prstGeom>
        </p:spPr>
      </p:pic>
      <p:pic>
        <p:nvPicPr>
          <p:cNvPr id="6" name="Picture 5" descr="f002c92eee74a495b2b40cc86e0dc2e9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648200" y="1143000"/>
            <a:ext cx="2362200" cy="2819400"/>
          </a:xfrm>
          <a:prstGeom prst="rect">
            <a:avLst/>
          </a:prstGeom>
        </p:spPr>
      </p:pic>
      <p:sp>
        <p:nvSpPr>
          <p:cNvPr id="17" name="Plaque 16"/>
          <p:cNvSpPr/>
          <p:nvPr/>
        </p:nvSpPr>
        <p:spPr>
          <a:xfrm>
            <a:off x="8610600" y="228600"/>
            <a:ext cx="2057400" cy="1371600"/>
          </a:xfrm>
          <a:prstGeom prst="plaqu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Vàoooooo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20" name="Picture 19" descr="bong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8915400" y="5181600"/>
            <a:ext cx="609600" cy="599871"/>
          </a:xfrm>
          <a:prstGeom prst="rect">
            <a:avLst/>
          </a:prstGeom>
        </p:spPr>
      </p:pic>
      <p:pic>
        <p:nvPicPr>
          <p:cNvPr id="21" name="Picture 20" descr="bong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200400" y="5105400"/>
            <a:ext cx="609600" cy="599871"/>
          </a:xfrm>
          <a:prstGeom prst="rect">
            <a:avLst/>
          </a:prstGeom>
        </p:spPr>
      </p:pic>
      <p:sp>
        <p:nvSpPr>
          <p:cNvPr id="24" name="Plaque 23"/>
          <p:cNvSpPr/>
          <p:nvPr/>
        </p:nvSpPr>
        <p:spPr>
          <a:xfrm>
            <a:off x="8621486" y="228600"/>
            <a:ext cx="2057400" cy="1371600"/>
          </a:xfrm>
          <a:prstGeom prst="plaqu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Không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vào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^^</a:t>
            </a:r>
          </a:p>
        </p:txBody>
      </p:sp>
      <p:sp>
        <p:nvSpPr>
          <p:cNvPr id="28" name="Right Arrow 27">
            <a:hlinkClick r:id="" action="ppaction://hlinkshowjump?jump=nextslide"/>
          </p:cNvPr>
          <p:cNvSpPr/>
          <p:nvPr/>
        </p:nvSpPr>
        <p:spPr>
          <a:xfrm>
            <a:off x="11125200" y="0"/>
            <a:ext cx="914400" cy="609600"/>
          </a:xfrm>
          <a:prstGeom prst="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NEXT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6E1023E-8FEF-A21C-CAF8-9ED25FF8E5CF}"/>
              </a:ext>
            </a:extLst>
          </p:cNvPr>
          <p:cNvGrpSpPr/>
          <p:nvPr/>
        </p:nvGrpSpPr>
        <p:grpSpPr>
          <a:xfrm>
            <a:off x="914399" y="5872663"/>
            <a:ext cx="5333999" cy="756737"/>
            <a:chOff x="6485863" y="5872663"/>
            <a:chExt cx="2015363" cy="756737"/>
          </a:xfrm>
        </p:grpSpPr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041F1212-ACCF-155C-29A5-6B7338EE40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6568745" y="5872663"/>
              <a:ext cx="1932481" cy="756737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65A4DD2-0623-DBCF-00A3-2A589C41AF2F}"/>
                </a:ext>
              </a:extLst>
            </p:cNvPr>
            <p:cNvSpPr txBox="1"/>
            <p:nvPr/>
          </p:nvSpPr>
          <p:spPr>
            <a:xfrm>
              <a:off x="6485863" y="5957899"/>
              <a:ext cx="19050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Tạo </a:t>
              </a: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ra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đồ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dùng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, </a:t>
              </a: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vật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dụng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thiết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yếu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9071BF4-3C06-2C9B-7EDC-EF6ED28A1025}"/>
              </a:ext>
            </a:extLst>
          </p:cNvPr>
          <p:cNvGrpSpPr/>
          <p:nvPr/>
        </p:nvGrpSpPr>
        <p:grpSpPr>
          <a:xfrm>
            <a:off x="6477000" y="5872663"/>
            <a:ext cx="5181600" cy="756737"/>
            <a:chOff x="9067800" y="5872663"/>
            <a:chExt cx="1905000" cy="756737"/>
          </a:xfrm>
        </p:grpSpPr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72194264-875C-70A5-B259-EAE770FDDC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9235745" y="5872663"/>
              <a:ext cx="1737055" cy="756737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7836568-5CE2-CB67-E334-35200A90D785}"/>
                </a:ext>
              </a:extLst>
            </p:cNvPr>
            <p:cNvSpPr txBox="1"/>
            <p:nvPr/>
          </p:nvSpPr>
          <p:spPr>
            <a:xfrm>
              <a:off x="9067800" y="5955268"/>
              <a:ext cx="1905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Mang </a:t>
              </a: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lại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vải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vóc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, </a:t>
              </a: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chăn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chiếu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,…</a:t>
              </a:r>
            </a:p>
          </p:txBody>
        </p:sp>
      </p:grpSp>
      <p:pic>
        <p:nvPicPr>
          <p:cNvPr id="16" name="Am-thanh-sut-vao-da-bong-www_tiengdong_com (mp3cut.net)">
            <a:hlinkClick r:id="" action="ppaction://media"/>
            <a:extLst>
              <a:ext uri="{FF2B5EF4-FFF2-40B4-BE49-F238E27FC236}">
                <a16:creationId xmlns:a16="http://schemas.microsoft.com/office/drawing/2014/main" id="{36691C05-24B5-70F2-A552-8D21D27459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96800" y="1685144"/>
            <a:ext cx="609600" cy="609600"/>
          </a:xfrm>
          <a:prstGeom prst="rect">
            <a:avLst/>
          </a:prstGeom>
        </p:spPr>
      </p:pic>
      <p:pic>
        <p:nvPicPr>
          <p:cNvPr id="19" name="Tieng-bao-sai-www_tiengdong_com (mp3cut.net)">
            <a:hlinkClick r:id="" action="ppaction://media"/>
            <a:extLst>
              <a:ext uri="{FF2B5EF4-FFF2-40B4-BE49-F238E27FC236}">
                <a16:creationId xmlns:a16="http://schemas.microsoft.com/office/drawing/2014/main" id="{5617E20E-BACD-5F55-3D7B-52B5D1D71DC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2438400" y="3657600"/>
            <a:ext cx="609600" cy="609600"/>
          </a:xfrm>
          <a:prstGeom prst="rect">
            <a:avLst/>
          </a:prstGeom>
        </p:spPr>
      </p:pic>
      <p:pic>
        <p:nvPicPr>
          <p:cNvPr id="30" name="Tieng-bao-sai-www_tiengdong_com (mp3cut.net)">
            <a:hlinkClick r:id="" action="ppaction://media"/>
            <a:extLst>
              <a:ext uri="{FF2B5EF4-FFF2-40B4-BE49-F238E27FC236}">
                <a16:creationId xmlns:a16="http://schemas.microsoft.com/office/drawing/2014/main" id="{6B0E1AE0-F617-A67F-7DF7-A73147C9FA5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4610100" y="3959942"/>
            <a:ext cx="609600" cy="609600"/>
          </a:xfrm>
          <a:prstGeom prst="rect">
            <a:avLst/>
          </a:prstGeom>
        </p:spPr>
      </p:pic>
      <p:pic>
        <p:nvPicPr>
          <p:cNvPr id="31" name="Tieng-bao-sai-www_tiengdong_com (mp3cut.net)">
            <a:hlinkClick r:id="" action="ppaction://media"/>
            <a:extLst>
              <a:ext uri="{FF2B5EF4-FFF2-40B4-BE49-F238E27FC236}">
                <a16:creationId xmlns:a16="http://schemas.microsoft.com/office/drawing/2014/main" id="{F0D51149-247E-6420-8B97-2772C4E926E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2639470" y="5786869"/>
            <a:ext cx="609600" cy="6096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E83E369-4EF3-F7CF-BA71-70572420B13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703386" cy="703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022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0.00833 -0.00116 C 0.00534 0.00625 0.01914 0.01365 -0.04323 -0.00811 C -0.10508 -0.02987 -0.28854 -0.08426 -0.37982 -0.13241 C -0.47161 -0.18033 -0.59674 -0.25116 -0.59089 -0.29653 C -0.58503 -0.3419 -0.39557 -0.38357 -0.34544 -0.40463 C -0.29492 -0.42547 -0.29154 -0.42454 -0.28854 -0.42315 " pathEditMode="relative" rAng="0" ptsTypes="AAAA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568" y="-2076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L 0.1875 0.0055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00" y="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989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989"/>
                            </p:stCondLst>
                            <p:childTnLst>
                              <p:par>
                                <p:cTn id="15" presetID="47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31" presetClass="exit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5.55112E-17 -4.44444E-6 C -0.00833 -0.01643 -0.01641 -0.03263 -0.02135 -0.05277 C -0.0263 -0.07338 -0.02799 -0.08773 -0.02969 -0.12314 C -0.03151 -0.15879 -0.03242 -0.21828 -0.03177 -0.2662 C -0.03112 -0.31435 -0.02839 -0.36296 -0.02578 -0.41111 " pathEditMode="relative" rAng="0" ptsTypes="AAAAA">
                                      <p:cBhvr>
                                        <p:cTn id="3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2" y="-20556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22222E-6 L 0.10222 0.00556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04" y="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843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843"/>
                            </p:stCondLst>
                            <p:childTnLst>
                              <p:par>
                                <p:cTn id="39" presetID="47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2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25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25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1" presetClass="exit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  <p:bldLst>
      <p:bldP spid="17" grpId="0" animBg="1"/>
      <p:bldP spid="17" grpId="1" animBg="1"/>
      <p:bldP spid="24" grpId="0" animBg="1"/>
      <p:bldP spid="24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7A464C1-38AB-0BB4-1BA4-2AC2F5FD5CC2}"/>
              </a:ext>
            </a:extLst>
          </p:cNvPr>
          <p:cNvGrpSpPr/>
          <p:nvPr/>
        </p:nvGrpSpPr>
        <p:grpSpPr>
          <a:xfrm>
            <a:off x="2667000" y="475338"/>
            <a:ext cx="6858000" cy="5544462"/>
            <a:chOff x="3162300" y="1219200"/>
            <a:chExt cx="5638800" cy="1981200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3A516B32-0891-35BA-1077-63FCF8D2EA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162300" y="1219200"/>
              <a:ext cx="5638800" cy="198120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58AC517-4321-8028-B9CA-CFE70DE5AFDA}"/>
                </a:ext>
              </a:extLst>
            </p:cNvPr>
            <p:cNvSpPr txBox="1"/>
            <p:nvPr/>
          </p:nvSpPr>
          <p:spPr>
            <a:xfrm>
              <a:off x="3455167" y="1371600"/>
              <a:ext cx="5012267" cy="1649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itchFamily="18" charset="0"/>
                </a:rPr>
                <a:t>Hoạt động dưới đây mang lại lợi ích gì?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1FAC4E6F-ACD0-C0FE-1334-43887E71FB0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70" t="30418" r="36882" b="7305"/>
          <a:stretch/>
        </p:blipFill>
        <p:spPr>
          <a:xfrm>
            <a:off x="4648200" y="1447801"/>
            <a:ext cx="2590800" cy="2581940"/>
          </a:xfrm>
          <a:prstGeom prst="rect">
            <a:avLst/>
          </a:prstGeom>
        </p:spPr>
      </p:pic>
      <p:pic>
        <p:nvPicPr>
          <p:cNvPr id="9" name="Picture 8" descr="bong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029200" y="5029201"/>
            <a:ext cx="1371600" cy="134971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B182060-5BBB-AF60-1E8B-1D6A0366D70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0"/>
            <a:ext cx="703386" cy="7033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430dcb88016bc5e42f7101ebdc877fc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524000" y="-685800"/>
            <a:ext cx="9144000" cy="5638800"/>
          </a:xfrm>
          <a:prstGeom prst="rect">
            <a:avLst/>
          </a:prstGeom>
        </p:spPr>
      </p:pic>
      <p:pic>
        <p:nvPicPr>
          <p:cNvPr id="6" name="Picture 5" descr="f002c92eee74a495b2b40cc86e0dc2e9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648200" y="1143000"/>
            <a:ext cx="2362200" cy="2819400"/>
          </a:xfrm>
          <a:prstGeom prst="rect">
            <a:avLst/>
          </a:prstGeom>
        </p:spPr>
      </p:pic>
      <p:sp>
        <p:nvSpPr>
          <p:cNvPr id="17" name="Plaque 16"/>
          <p:cNvSpPr/>
          <p:nvPr/>
        </p:nvSpPr>
        <p:spPr>
          <a:xfrm>
            <a:off x="8610600" y="228600"/>
            <a:ext cx="2057400" cy="1371600"/>
          </a:xfrm>
          <a:prstGeom prst="plaque">
            <a:avLst/>
          </a:prstGeom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Không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vào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^^</a:t>
            </a:r>
          </a:p>
        </p:txBody>
      </p:sp>
      <p:pic>
        <p:nvPicPr>
          <p:cNvPr id="20" name="Picture 19" descr="bong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8991600" y="5121150"/>
            <a:ext cx="609600" cy="599871"/>
          </a:xfrm>
          <a:prstGeom prst="rect">
            <a:avLst/>
          </a:prstGeom>
        </p:spPr>
      </p:pic>
      <p:pic>
        <p:nvPicPr>
          <p:cNvPr id="21" name="Picture 20" descr="bong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009900" y="5117522"/>
            <a:ext cx="609600" cy="599871"/>
          </a:xfrm>
          <a:prstGeom prst="rect">
            <a:avLst/>
          </a:prstGeom>
        </p:spPr>
      </p:pic>
      <p:sp>
        <p:nvSpPr>
          <p:cNvPr id="24" name="Plaque 23"/>
          <p:cNvSpPr/>
          <p:nvPr/>
        </p:nvSpPr>
        <p:spPr>
          <a:xfrm>
            <a:off x="8610600" y="228600"/>
            <a:ext cx="2057400" cy="1447800"/>
          </a:xfrm>
          <a:prstGeom prst="plaqu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Vàoooo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8" name="Right Arrow 27">
            <a:hlinkClick r:id="" action="ppaction://hlinkshowjump?jump=nextslide"/>
          </p:cNvPr>
          <p:cNvSpPr/>
          <p:nvPr/>
        </p:nvSpPr>
        <p:spPr>
          <a:xfrm>
            <a:off x="11125200" y="0"/>
            <a:ext cx="914400" cy="609600"/>
          </a:xfrm>
          <a:prstGeom prst="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NEXT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6E1023E-8FEF-A21C-CAF8-9ED25FF8E5CF}"/>
              </a:ext>
            </a:extLst>
          </p:cNvPr>
          <p:cNvGrpSpPr/>
          <p:nvPr/>
        </p:nvGrpSpPr>
        <p:grpSpPr>
          <a:xfrm>
            <a:off x="609601" y="5867400"/>
            <a:ext cx="5553187" cy="756737"/>
            <a:chOff x="6456341" y="5872663"/>
            <a:chExt cx="2044885" cy="756737"/>
          </a:xfrm>
        </p:grpSpPr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041F1212-ACCF-155C-29A5-6B7338EE40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6568745" y="5872663"/>
              <a:ext cx="1932481" cy="756737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65A4DD2-0623-DBCF-00A3-2A589C41AF2F}"/>
                </a:ext>
              </a:extLst>
            </p:cNvPr>
            <p:cNvSpPr txBox="1"/>
            <p:nvPr/>
          </p:nvSpPr>
          <p:spPr>
            <a:xfrm>
              <a:off x="6456341" y="5957899"/>
              <a:ext cx="19050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Mang </a:t>
              </a: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lại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giá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trị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thẩm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mĩ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9071BF4-3C06-2C9B-7EDC-EF6ED28A1025}"/>
              </a:ext>
            </a:extLst>
          </p:cNvPr>
          <p:cNvGrpSpPr/>
          <p:nvPr/>
        </p:nvGrpSpPr>
        <p:grpSpPr>
          <a:xfrm>
            <a:off x="6561490" y="5867400"/>
            <a:ext cx="5173309" cy="756737"/>
            <a:chOff x="9067800" y="5872663"/>
            <a:chExt cx="1905000" cy="756737"/>
          </a:xfrm>
        </p:grpSpPr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72194264-875C-70A5-B259-EAE770FDDC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9235745" y="5872663"/>
              <a:ext cx="1737055" cy="756737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7836568-5CE2-CB67-E334-35200A90D785}"/>
                </a:ext>
              </a:extLst>
            </p:cNvPr>
            <p:cNvSpPr txBox="1"/>
            <p:nvPr/>
          </p:nvSpPr>
          <p:spPr>
            <a:xfrm>
              <a:off x="9067800" y="6007491"/>
              <a:ext cx="1905000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Tạo </a:t>
              </a:r>
              <a:r>
                <a:rPr kumimoji="0" lang="en-US" sz="1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ra</a:t>
              </a:r>
              <a:r>
                <a:rPr kumimoji="0" lang="en-US" sz="1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1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đồ</a:t>
              </a:r>
              <a:r>
                <a:rPr kumimoji="0" lang="en-US" sz="1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1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dùng</a:t>
              </a:r>
              <a:r>
                <a:rPr kumimoji="0" lang="en-US" sz="1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, </a:t>
              </a:r>
              <a:r>
                <a:rPr kumimoji="0" lang="en-US" sz="1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vật</a:t>
              </a:r>
              <a:r>
                <a:rPr kumimoji="0" lang="en-US" sz="1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1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dụng</a:t>
              </a:r>
              <a:r>
                <a:rPr kumimoji="0" lang="en-US" sz="1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1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thiết</a:t>
              </a:r>
              <a:r>
                <a:rPr kumimoji="0" lang="en-US" sz="1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1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yếu</a:t>
              </a:r>
              <a:endPara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16" name="Am-thanh-sut-vao-da-bong-www_tiengdong_com (mp3cut.net)">
            <a:hlinkClick r:id="" action="ppaction://media"/>
            <a:extLst>
              <a:ext uri="{FF2B5EF4-FFF2-40B4-BE49-F238E27FC236}">
                <a16:creationId xmlns:a16="http://schemas.microsoft.com/office/drawing/2014/main" id="{73BAC3B9-F82D-E5D0-80D6-CD10384925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96800" y="1685144"/>
            <a:ext cx="609600" cy="609600"/>
          </a:xfrm>
          <a:prstGeom prst="rect">
            <a:avLst/>
          </a:prstGeom>
        </p:spPr>
      </p:pic>
      <p:pic>
        <p:nvPicPr>
          <p:cNvPr id="19" name="Tieng-bao-sai-www_tiengdong_com (mp3cut.net)">
            <a:hlinkClick r:id="" action="ppaction://media"/>
            <a:extLst>
              <a:ext uri="{FF2B5EF4-FFF2-40B4-BE49-F238E27FC236}">
                <a16:creationId xmlns:a16="http://schemas.microsoft.com/office/drawing/2014/main" id="{25E24BA2-2D51-0F6A-595D-E909DF6EF3D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2438400" y="3657600"/>
            <a:ext cx="609600" cy="609600"/>
          </a:xfrm>
          <a:prstGeom prst="rect">
            <a:avLst/>
          </a:prstGeom>
        </p:spPr>
      </p:pic>
      <p:pic>
        <p:nvPicPr>
          <p:cNvPr id="27" name="Tieng-bao-sai-www_tiengdong_com (mp3cut.net)">
            <a:hlinkClick r:id="" action="ppaction://media"/>
            <a:extLst>
              <a:ext uri="{FF2B5EF4-FFF2-40B4-BE49-F238E27FC236}">
                <a16:creationId xmlns:a16="http://schemas.microsoft.com/office/drawing/2014/main" id="{F142FF53-F3B3-FB5D-0016-9B4774A164A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4610100" y="3959942"/>
            <a:ext cx="609600" cy="609600"/>
          </a:xfrm>
          <a:prstGeom prst="rect">
            <a:avLst/>
          </a:prstGeom>
        </p:spPr>
      </p:pic>
      <p:pic>
        <p:nvPicPr>
          <p:cNvPr id="29" name="Tieng-bao-sai-www_tiengdong_com (mp3cut.net)">
            <a:hlinkClick r:id="" action="ppaction://media"/>
            <a:extLst>
              <a:ext uri="{FF2B5EF4-FFF2-40B4-BE49-F238E27FC236}">
                <a16:creationId xmlns:a16="http://schemas.microsoft.com/office/drawing/2014/main" id="{EEF1A996-E166-1421-98CC-BE51C50E9E2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2639470" y="5786869"/>
            <a:ext cx="609600" cy="609600"/>
          </a:xfrm>
          <a:prstGeom prst="rect">
            <a:avLst/>
          </a:prstGeom>
        </p:spPr>
      </p:pic>
      <p:pic>
        <p:nvPicPr>
          <p:cNvPr id="30" name="Tieng-bao-sai-www_tiengdong_com (mp3cut.net)">
            <a:hlinkClick r:id="" action="ppaction://media"/>
            <a:extLst>
              <a:ext uri="{FF2B5EF4-FFF2-40B4-BE49-F238E27FC236}">
                <a16:creationId xmlns:a16="http://schemas.microsoft.com/office/drawing/2014/main" id="{97523261-9FA6-97E1-C0BD-6B24408328E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5332653" y="5709910"/>
            <a:ext cx="609600" cy="6096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3E37434-26A7-2EF9-649D-ED5BE968BBC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703386" cy="703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807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0.00339 7.40741E-7 C 0.00612 0.0125 0.00885 0.02477 -0.00352 -0.01134 C -0.01589 -0.04607 -0.05234 -0.13357 -0.07057 -0.21065 C -0.0888 -0.28727 -0.11367 -0.40185 -0.1125 -0.475 C -0.11133 -0.54769 -0.0737 -0.61482 -0.06367 -0.64884 C -0.05365 -0.68264 -0.05299 -0.68125 -0.05234 -0.67824 " pathEditMode="relative" rAng="0" ptsTypes="AAAA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77" y="-3335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22222E-6 L -0.19375 0.06111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87" y="3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843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843"/>
                            </p:stCondLst>
                            <p:childTnLst>
                              <p:par>
                                <p:cTn id="15" presetID="47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31" presetClass="exit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5E-6 3.7037E-6 C 0.03334 -0.02801 0.06563 -0.0551 0.08542 -0.08889 C 0.10521 -0.12361 0.11198 -0.14746 0.11876 -0.20695 C 0.12605 -0.26667 0.12969 -0.3669 0.12709 -0.44723 C 0.12448 -0.52778 0.11355 -0.60949 0.10313 -0.69005 " pathEditMode="relative" rAng="0" ptsTypes="AAAAA">
                                      <p:cBhvr>
                                        <p:cTn id="3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93" y="-34514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22222E-6 L -0.09687 0.02778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44" y="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4989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989"/>
                            </p:stCondLst>
                            <p:childTnLst>
                              <p:par>
                                <p:cTn id="39" presetID="47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2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25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25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1" presetClass="exit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17" grpId="0" animBg="1"/>
      <p:bldP spid="17" grpId="1" animBg="1"/>
      <p:bldP spid="24" grpId="0" animBg="1"/>
      <p:bldP spid="24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7A464C1-38AB-0BB4-1BA4-2AC2F5FD5CC2}"/>
              </a:ext>
            </a:extLst>
          </p:cNvPr>
          <p:cNvGrpSpPr/>
          <p:nvPr/>
        </p:nvGrpSpPr>
        <p:grpSpPr>
          <a:xfrm>
            <a:off x="2667000" y="475338"/>
            <a:ext cx="6858000" cy="5544462"/>
            <a:chOff x="3162300" y="1219200"/>
            <a:chExt cx="5638800" cy="1981200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3A516B32-0891-35BA-1077-63FCF8D2EA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162300" y="1219200"/>
              <a:ext cx="5638800" cy="198120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58AC517-4321-8028-B9CA-CFE70DE5AFDA}"/>
                </a:ext>
              </a:extLst>
            </p:cNvPr>
            <p:cNvSpPr txBox="1"/>
            <p:nvPr/>
          </p:nvSpPr>
          <p:spPr>
            <a:xfrm>
              <a:off x="3455167" y="1371600"/>
              <a:ext cx="5012267" cy="1649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itchFamily="18" charset="0"/>
                </a:rPr>
                <a:t>Hoạt động dưới đây mang lại lợi ích gì?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9BFAB9AF-8211-6537-F310-D1D8715DE98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93" t="25033" r="10059" b="12691"/>
          <a:stretch/>
        </p:blipFill>
        <p:spPr>
          <a:xfrm>
            <a:off x="4648200" y="1447801"/>
            <a:ext cx="2590800" cy="2581940"/>
          </a:xfrm>
          <a:prstGeom prst="rect">
            <a:avLst/>
          </a:prstGeom>
        </p:spPr>
      </p:pic>
      <p:pic>
        <p:nvPicPr>
          <p:cNvPr id="9" name="Picture 8" descr="bong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029200" y="5029201"/>
            <a:ext cx="1371600" cy="134971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AA157C6-6FD7-755F-AC4D-AD66257EBDC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703386" cy="703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133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430dcb88016bc5e42f7101ebdc877fc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524000" y="-685800"/>
            <a:ext cx="9144000" cy="5638800"/>
          </a:xfrm>
          <a:prstGeom prst="rect">
            <a:avLst/>
          </a:prstGeom>
        </p:spPr>
      </p:pic>
      <p:pic>
        <p:nvPicPr>
          <p:cNvPr id="6" name="Picture 5" descr="f002c92eee74a495b2b40cc86e0dc2e9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648200" y="1143000"/>
            <a:ext cx="2362200" cy="2819400"/>
          </a:xfrm>
          <a:prstGeom prst="rect">
            <a:avLst/>
          </a:prstGeom>
        </p:spPr>
      </p:pic>
      <p:sp>
        <p:nvSpPr>
          <p:cNvPr id="17" name="Plaque 16"/>
          <p:cNvSpPr/>
          <p:nvPr/>
        </p:nvSpPr>
        <p:spPr>
          <a:xfrm>
            <a:off x="8610600" y="228600"/>
            <a:ext cx="2057400" cy="1371600"/>
          </a:xfrm>
          <a:prstGeom prst="plaque">
            <a:avLst/>
          </a:prstGeom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Không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vào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^^</a:t>
            </a:r>
          </a:p>
        </p:txBody>
      </p:sp>
      <p:pic>
        <p:nvPicPr>
          <p:cNvPr id="20" name="Picture 19" descr="bong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8991600" y="5121150"/>
            <a:ext cx="609600" cy="599871"/>
          </a:xfrm>
          <a:prstGeom prst="rect">
            <a:avLst/>
          </a:prstGeom>
        </p:spPr>
      </p:pic>
      <p:pic>
        <p:nvPicPr>
          <p:cNvPr id="21" name="Picture 20" descr="bong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009900" y="5117522"/>
            <a:ext cx="609600" cy="599871"/>
          </a:xfrm>
          <a:prstGeom prst="rect">
            <a:avLst/>
          </a:prstGeom>
        </p:spPr>
      </p:pic>
      <p:sp>
        <p:nvSpPr>
          <p:cNvPr id="24" name="Plaque 23"/>
          <p:cNvSpPr/>
          <p:nvPr/>
        </p:nvSpPr>
        <p:spPr>
          <a:xfrm>
            <a:off x="8610600" y="228600"/>
            <a:ext cx="2057400" cy="1447800"/>
          </a:xfrm>
          <a:prstGeom prst="plaqu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Vàoooo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8" name="Right Arrow 27">
            <a:hlinkClick r:id="" action="ppaction://hlinkshowjump?jump=nextslide"/>
          </p:cNvPr>
          <p:cNvSpPr/>
          <p:nvPr/>
        </p:nvSpPr>
        <p:spPr>
          <a:xfrm>
            <a:off x="11125200" y="0"/>
            <a:ext cx="914400" cy="609600"/>
          </a:xfrm>
          <a:prstGeom prst="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NEXT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6E1023E-8FEF-A21C-CAF8-9ED25FF8E5CF}"/>
              </a:ext>
            </a:extLst>
          </p:cNvPr>
          <p:cNvGrpSpPr/>
          <p:nvPr/>
        </p:nvGrpSpPr>
        <p:grpSpPr>
          <a:xfrm>
            <a:off x="685801" y="5867400"/>
            <a:ext cx="5476989" cy="756737"/>
            <a:chOff x="6484400" y="5872663"/>
            <a:chExt cx="2016826" cy="756737"/>
          </a:xfrm>
        </p:grpSpPr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041F1212-ACCF-155C-29A5-6B7338EE40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6568745" y="5872663"/>
              <a:ext cx="1932481" cy="756737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65A4DD2-0623-DBCF-00A3-2A589C41AF2F}"/>
                </a:ext>
              </a:extLst>
            </p:cNvPr>
            <p:cNvSpPr txBox="1"/>
            <p:nvPr/>
          </p:nvSpPr>
          <p:spPr>
            <a:xfrm>
              <a:off x="6484400" y="5957899"/>
              <a:ext cx="19050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Tạo </a:t>
              </a: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ra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đồ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dùng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, </a:t>
              </a: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vật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dụng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thiết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yếu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9071BF4-3C06-2C9B-7EDC-EF6ED28A1025}"/>
              </a:ext>
            </a:extLst>
          </p:cNvPr>
          <p:cNvGrpSpPr/>
          <p:nvPr/>
        </p:nvGrpSpPr>
        <p:grpSpPr>
          <a:xfrm>
            <a:off x="6172200" y="5867400"/>
            <a:ext cx="5562599" cy="756737"/>
            <a:chOff x="9067800" y="5872663"/>
            <a:chExt cx="1905000" cy="756737"/>
          </a:xfrm>
        </p:grpSpPr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72194264-875C-70A5-B259-EAE770FDDC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9235745" y="5872663"/>
              <a:ext cx="1737055" cy="756737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7836568-5CE2-CB67-E334-35200A90D785}"/>
                </a:ext>
              </a:extLst>
            </p:cNvPr>
            <p:cNvSpPr txBox="1"/>
            <p:nvPr/>
          </p:nvSpPr>
          <p:spPr>
            <a:xfrm>
              <a:off x="9067800" y="6007491"/>
              <a:ext cx="1905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Mang </a:t>
              </a: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lại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vải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vóc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, </a:t>
              </a: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chăn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chiếu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,...</a:t>
              </a:r>
            </a:p>
          </p:txBody>
        </p:sp>
      </p:grpSp>
      <p:pic>
        <p:nvPicPr>
          <p:cNvPr id="16" name="Am-thanh-sut-vao-da-bong-www_tiengdong_com (mp3cut.net)">
            <a:hlinkClick r:id="" action="ppaction://media"/>
            <a:extLst>
              <a:ext uri="{FF2B5EF4-FFF2-40B4-BE49-F238E27FC236}">
                <a16:creationId xmlns:a16="http://schemas.microsoft.com/office/drawing/2014/main" id="{73BAC3B9-F82D-E5D0-80D6-CD10384925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96800" y="1685144"/>
            <a:ext cx="609600" cy="609600"/>
          </a:xfrm>
          <a:prstGeom prst="rect">
            <a:avLst/>
          </a:prstGeom>
        </p:spPr>
      </p:pic>
      <p:pic>
        <p:nvPicPr>
          <p:cNvPr id="19" name="Tieng-bao-sai-www_tiengdong_com (mp3cut.net)">
            <a:hlinkClick r:id="" action="ppaction://media"/>
            <a:extLst>
              <a:ext uri="{FF2B5EF4-FFF2-40B4-BE49-F238E27FC236}">
                <a16:creationId xmlns:a16="http://schemas.microsoft.com/office/drawing/2014/main" id="{25E24BA2-2D51-0F6A-595D-E909DF6EF3D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2438400" y="3657600"/>
            <a:ext cx="609600" cy="609600"/>
          </a:xfrm>
          <a:prstGeom prst="rect">
            <a:avLst/>
          </a:prstGeom>
        </p:spPr>
      </p:pic>
      <p:pic>
        <p:nvPicPr>
          <p:cNvPr id="27" name="Tieng-bao-sai-www_tiengdong_com (mp3cut.net)">
            <a:hlinkClick r:id="" action="ppaction://media"/>
            <a:extLst>
              <a:ext uri="{FF2B5EF4-FFF2-40B4-BE49-F238E27FC236}">
                <a16:creationId xmlns:a16="http://schemas.microsoft.com/office/drawing/2014/main" id="{F142FF53-F3B3-FB5D-0016-9B4774A164A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4610100" y="3959942"/>
            <a:ext cx="609600" cy="609600"/>
          </a:xfrm>
          <a:prstGeom prst="rect">
            <a:avLst/>
          </a:prstGeom>
        </p:spPr>
      </p:pic>
      <p:pic>
        <p:nvPicPr>
          <p:cNvPr id="29" name="Tieng-bao-sai-www_tiengdong_com (mp3cut.net)">
            <a:hlinkClick r:id="" action="ppaction://media"/>
            <a:extLst>
              <a:ext uri="{FF2B5EF4-FFF2-40B4-BE49-F238E27FC236}">
                <a16:creationId xmlns:a16="http://schemas.microsoft.com/office/drawing/2014/main" id="{EEF1A996-E166-1421-98CC-BE51C50E9E2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2639470" y="5786869"/>
            <a:ext cx="609600" cy="609600"/>
          </a:xfrm>
          <a:prstGeom prst="rect">
            <a:avLst/>
          </a:prstGeom>
        </p:spPr>
      </p:pic>
      <p:pic>
        <p:nvPicPr>
          <p:cNvPr id="30" name="Tieng-bao-sai-www_tiengdong_com (mp3cut.net)">
            <a:hlinkClick r:id="" action="ppaction://media"/>
            <a:extLst>
              <a:ext uri="{FF2B5EF4-FFF2-40B4-BE49-F238E27FC236}">
                <a16:creationId xmlns:a16="http://schemas.microsoft.com/office/drawing/2014/main" id="{97523261-9FA6-97E1-C0BD-6B24408328E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5332653" y="5709910"/>
            <a:ext cx="609600" cy="6096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A9DB4AE-8445-EBF6-3A8A-8A15D5A449A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703386" cy="703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866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0.00339 7.40741E-7 C 0.00612 0.0125 0.00885 0.02477 -0.00352 -0.01134 C -0.01589 -0.04607 -0.05234 -0.13357 -0.07057 -0.21065 C -0.0888 -0.28727 -0.11367 -0.40185 -0.1125 -0.475 C -0.11133 -0.54769 -0.0737 -0.61482 -0.06367 -0.64884 C -0.05365 -0.68264 -0.05299 -0.68125 -0.05234 -0.67824 " pathEditMode="relative" rAng="0" ptsTypes="AAAA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77" y="-3335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22222E-6 L -0.19375 0.06111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87" y="3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843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843"/>
                            </p:stCondLst>
                            <p:childTnLst>
                              <p:par>
                                <p:cTn id="15" presetID="47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31" presetClass="exit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5E-6 3.7037E-6 C 0.03334 -0.02801 0.06563 -0.0551 0.08542 -0.08889 C 0.10521 -0.12361 0.11198 -0.14746 0.11876 -0.20695 C 0.12605 -0.26667 0.12969 -0.3669 0.12709 -0.44723 C 0.12448 -0.52778 0.11355 -0.60949 0.10313 -0.69005 " pathEditMode="relative" rAng="0" ptsTypes="AAAAA">
                                      <p:cBhvr>
                                        <p:cTn id="3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93" y="-34514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22222E-6 L -0.09687 0.02778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44" y="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4989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989"/>
                            </p:stCondLst>
                            <p:childTnLst>
                              <p:par>
                                <p:cTn id="39" presetID="47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2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25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25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1" presetClass="exit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17" grpId="0" animBg="1"/>
      <p:bldP spid="17" grpId="1" animBg="1"/>
      <p:bldP spid="24" grpId="0" animBg="1"/>
      <p:bldP spid="24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7f78bf619e3dbd9b85f5af43ff93159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43600" y="3595017"/>
            <a:ext cx="2133600" cy="2514886"/>
          </a:xfrm>
          <a:prstGeom prst="rect">
            <a:avLst/>
          </a:prstGeom>
        </p:spPr>
      </p:pic>
      <p:pic>
        <p:nvPicPr>
          <p:cNvPr id="8" name="Picture 7" descr="dsad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29000" y="1981201"/>
            <a:ext cx="2899668" cy="440835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0C84A35-9B24-0135-CC9A-D9D9DA7B8B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703386" cy="7033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FAE1781-CDD3-CF1E-2BD1-4A06665D0106}"/>
              </a:ext>
            </a:extLst>
          </p:cNvPr>
          <p:cNvGrpSpPr/>
          <p:nvPr/>
        </p:nvGrpSpPr>
        <p:grpSpPr>
          <a:xfrm>
            <a:off x="5068183" y="3086610"/>
            <a:ext cx="2736543" cy="1558939"/>
            <a:chOff x="309542" y="967667"/>
            <a:chExt cx="2878585" cy="1558939"/>
          </a:xfrm>
        </p:grpSpPr>
        <p:pic>
          <p:nvPicPr>
            <p:cNvPr id="3" name="Picture 2">
              <a:hlinkClick r:id="rId4"/>
              <a:extLst>
                <a:ext uri="{FF2B5EF4-FFF2-40B4-BE49-F238E27FC236}">
                  <a16:creationId xmlns:a16="http://schemas.microsoft.com/office/drawing/2014/main" id="{CEAE6A93-373B-D48D-AEFA-47D41C5DB2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905522" y="1221589"/>
              <a:ext cx="1438182" cy="130501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999DC6A-6926-501F-CE52-A4F40A673770}"/>
                </a:ext>
              </a:extLst>
            </p:cNvPr>
            <p:cNvSpPr txBox="1"/>
            <p:nvPr/>
          </p:nvSpPr>
          <p:spPr>
            <a:xfrm>
              <a:off x="309542" y="967667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>
                  <a:solidFill>
                    <a:schemeClr val="accent2"/>
                  </a:solidFill>
                  <a:latin typeface="UTM Avo" panose="02040603050506020204" pitchFamily="18" charset="0"/>
                </a:rPr>
                <a:t>Ấn để đến trang sách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13">
            <a:extLst>
              <a:ext uri="{FF2B5EF4-FFF2-40B4-BE49-F238E27FC236}">
                <a16:creationId xmlns:a16="http://schemas.microsoft.com/office/drawing/2014/main" id="{AF8E4573-8F97-4FCD-5EB3-22D01C6526FE}"/>
              </a:ext>
            </a:extLst>
          </p:cNvPr>
          <p:cNvSpPr/>
          <p:nvPr/>
        </p:nvSpPr>
        <p:spPr>
          <a:xfrm>
            <a:off x="4150816" y="1252273"/>
            <a:ext cx="6875771" cy="2923029"/>
          </a:xfrm>
          <a:prstGeom prst="cloudCallout">
            <a:avLst>
              <a:gd name="adj1" fmla="val -56556"/>
              <a:gd name="adj2" fmla="val 53091"/>
            </a:avLst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Kể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tên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một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đồ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dùng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thiết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bị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gia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đình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em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61207C08-F55E-C69D-BE26-B4765611A8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00200" y="1676400"/>
            <a:ext cx="2524941" cy="58595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7CC2C6A-2ED1-3E8F-A747-08A36AA44C44}"/>
              </a:ext>
            </a:extLst>
          </p:cNvPr>
          <p:cNvSpPr txBox="1"/>
          <p:nvPr/>
        </p:nvSpPr>
        <p:spPr>
          <a:xfrm>
            <a:off x="937260" y="1485900"/>
            <a:ext cx="8627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HĐ 1: Chơi trò chơi “Ai nhanh, ai đúng”</a:t>
            </a:r>
            <a:endParaRPr lang="en-US" sz="2400" b="1" dirty="0">
              <a:solidFill>
                <a:schemeClr val="tx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822F441-8747-29C1-B2C2-017F87E1CCB5}"/>
              </a:ext>
            </a:extLst>
          </p:cNvPr>
          <p:cNvSpPr txBox="1"/>
          <p:nvPr/>
        </p:nvSpPr>
        <p:spPr>
          <a:xfrm>
            <a:off x="1093534" y="2144286"/>
            <a:ext cx="9525000" cy="3692926"/>
          </a:xfrm>
          <a:prstGeom prst="roundRect">
            <a:avLst/>
          </a:prstGeom>
          <a:solidFill>
            <a:srgbClr val="FFCC66"/>
          </a:solidFill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Luật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chơi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: 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một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bảng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gồm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ảnh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của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sản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phẩm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cột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phân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loại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chúng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em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hãy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sắp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xếp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sản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phẩm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vào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đúng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cột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tương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ứng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Đội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nào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nhanh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chính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xác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sẽ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đội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chiến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thắng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Đáp án sai 1">
            <a:extLst>
              <a:ext uri="{FF2B5EF4-FFF2-40B4-BE49-F238E27FC236}">
                <a16:creationId xmlns:a16="http://schemas.microsoft.com/office/drawing/2014/main" id="{348B63CC-1452-D5BA-C374-9EFC13061CA6}"/>
              </a:ext>
            </a:extLst>
          </p:cNvPr>
          <p:cNvSpPr/>
          <p:nvPr/>
        </p:nvSpPr>
        <p:spPr>
          <a:xfrm>
            <a:off x="1008842" y="4809067"/>
            <a:ext cx="4535055" cy="1452205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A.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Sản phẩm công nghiệp </a:t>
            </a:r>
            <a:endParaRPr kumimoji="0" lang="vi-VN" sz="28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Đáp án sai 3">
            <a:extLst>
              <a:ext uri="{FF2B5EF4-FFF2-40B4-BE49-F238E27FC236}">
                <a16:creationId xmlns:a16="http://schemas.microsoft.com/office/drawing/2014/main" id="{B55A847F-C4DA-5F22-F8E3-1F9791D9E0C5}"/>
              </a:ext>
            </a:extLst>
          </p:cNvPr>
          <p:cNvSpPr/>
          <p:nvPr/>
        </p:nvSpPr>
        <p:spPr>
          <a:xfrm>
            <a:off x="6236623" y="4814121"/>
            <a:ext cx="4535055" cy="1496335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B.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Sản phẩm thủ công</a:t>
            </a:r>
            <a:endParaRPr kumimoji="0" lang="vi-VN" sz="28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Đáp án đúng">
            <a:extLst>
              <a:ext uri="{FF2B5EF4-FFF2-40B4-BE49-F238E27FC236}">
                <a16:creationId xmlns:a16="http://schemas.microsoft.com/office/drawing/2014/main" id="{37BE586B-792F-AFC3-2C19-0EB56A471FFC}"/>
              </a:ext>
            </a:extLst>
          </p:cNvPr>
          <p:cNvSpPr/>
          <p:nvPr/>
        </p:nvSpPr>
        <p:spPr>
          <a:xfrm>
            <a:off x="6236623" y="4818745"/>
            <a:ext cx="4535055" cy="1488922"/>
          </a:xfrm>
          <a:prstGeom prst="roundRect">
            <a:avLst/>
          </a:prstGeom>
          <a:solidFill>
            <a:srgbClr val="FFD68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B.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Sản phẩm thủ công</a:t>
            </a:r>
            <a:endParaRPr kumimoji="0" lang="vi-VN" sz="28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B3465D6-921F-B227-4855-2E76C07C60F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03" t="21668" r="61113" b="59830"/>
          <a:stretch/>
        </p:blipFill>
        <p:spPr>
          <a:xfrm>
            <a:off x="4072345" y="1561803"/>
            <a:ext cx="3866606" cy="3068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329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Đáp án sai 1">
            <a:extLst>
              <a:ext uri="{FF2B5EF4-FFF2-40B4-BE49-F238E27FC236}">
                <a16:creationId xmlns:a16="http://schemas.microsoft.com/office/drawing/2014/main" id="{348B63CC-1452-D5BA-C374-9EFC13061CA6}"/>
              </a:ext>
            </a:extLst>
          </p:cNvPr>
          <p:cNvSpPr/>
          <p:nvPr/>
        </p:nvSpPr>
        <p:spPr>
          <a:xfrm>
            <a:off x="1008842" y="4842933"/>
            <a:ext cx="4535055" cy="141833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  <a:buClrTx/>
              <a:defRPr/>
            </a:pPr>
            <a:r>
              <a:rPr lang="en-US" sz="2800" kern="1200" noProof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A. </a:t>
            </a:r>
          </a:p>
          <a:p>
            <a:pPr lvl="0" algn="ctr">
              <a:lnSpc>
                <a:spcPct val="150000"/>
              </a:lnSpc>
              <a:buClrTx/>
              <a:defRPr/>
            </a:pPr>
            <a:r>
              <a:rPr lang="en-US" sz="2800" kern="1200" noProof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Sản phẩm thủ công</a:t>
            </a:r>
          </a:p>
        </p:txBody>
      </p:sp>
      <p:sp>
        <p:nvSpPr>
          <p:cNvPr id="6" name="Đáp án sai 3">
            <a:extLst>
              <a:ext uri="{FF2B5EF4-FFF2-40B4-BE49-F238E27FC236}">
                <a16:creationId xmlns:a16="http://schemas.microsoft.com/office/drawing/2014/main" id="{B55A847F-C4DA-5F22-F8E3-1F9791D9E0C5}"/>
              </a:ext>
            </a:extLst>
          </p:cNvPr>
          <p:cNvSpPr/>
          <p:nvPr/>
        </p:nvSpPr>
        <p:spPr>
          <a:xfrm>
            <a:off x="6236623" y="4849017"/>
            <a:ext cx="4535055" cy="146144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  <a:buClrTx/>
              <a:defRPr/>
            </a:pPr>
            <a:r>
              <a:rPr lang="en-US" sz="2800" kern="1200" noProof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B. </a:t>
            </a:r>
          </a:p>
          <a:p>
            <a:pPr lvl="0" algn="ctr">
              <a:lnSpc>
                <a:spcPct val="150000"/>
              </a:lnSpc>
              <a:buClrTx/>
              <a:defRPr/>
            </a:pPr>
            <a:r>
              <a:rPr lang="en-US" sz="2800" kern="1200" noProof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Sản phẩm công nghiệp</a:t>
            </a:r>
          </a:p>
        </p:txBody>
      </p:sp>
      <p:sp>
        <p:nvSpPr>
          <p:cNvPr id="7" name="Đáp án đúng">
            <a:extLst>
              <a:ext uri="{FF2B5EF4-FFF2-40B4-BE49-F238E27FC236}">
                <a16:creationId xmlns:a16="http://schemas.microsoft.com/office/drawing/2014/main" id="{37BE586B-792F-AFC3-2C19-0EB56A471FFC}"/>
              </a:ext>
            </a:extLst>
          </p:cNvPr>
          <p:cNvSpPr/>
          <p:nvPr/>
        </p:nvSpPr>
        <p:spPr>
          <a:xfrm>
            <a:off x="6236623" y="4853467"/>
            <a:ext cx="4535055" cy="1454200"/>
          </a:xfrm>
          <a:prstGeom prst="roundRect">
            <a:avLst/>
          </a:prstGeom>
          <a:solidFill>
            <a:srgbClr val="FFD68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  <a:buClrTx/>
              <a:defRPr/>
            </a:pPr>
            <a:r>
              <a:rPr lang="en-US" sz="2800" kern="1200" noProof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B. </a:t>
            </a:r>
          </a:p>
          <a:p>
            <a:pPr lvl="0" algn="ctr">
              <a:lnSpc>
                <a:spcPct val="150000"/>
              </a:lnSpc>
              <a:buClrTx/>
              <a:defRPr/>
            </a:pPr>
            <a:r>
              <a:rPr lang="en-US" sz="2800" kern="1200" noProof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Sản phẩm công nghiệp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68E0862-9C53-22F8-D3A0-BE7FC1C6624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16" t="21911" r="35600" b="59587"/>
          <a:stretch/>
        </p:blipFill>
        <p:spPr>
          <a:xfrm>
            <a:off x="4449112" y="1681607"/>
            <a:ext cx="3543421" cy="2811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562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Đáp án sai 1">
            <a:extLst>
              <a:ext uri="{FF2B5EF4-FFF2-40B4-BE49-F238E27FC236}">
                <a16:creationId xmlns:a16="http://schemas.microsoft.com/office/drawing/2014/main" id="{348B63CC-1452-D5BA-C374-9EFC13061CA6}"/>
              </a:ext>
            </a:extLst>
          </p:cNvPr>
          <p:cNvSpPr/>
          <p:nvPr/>
        </p:nvSpPr>
        <p:spPr>
          <a:xfrm>
            <a:off x="1008842" y="4842933"/>
            <a:ext cx="4535055" cy="141833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  <a:buClrTx/>
              <a:defRPr/>
            </a:pPr>
            <a:r>
              <a:rPr lang="en-US" sz="2800" kern="1200" noProof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A. </a:t>
            </a:r>
          </a:p>
          <a:p>
            <a:pPr lvl="0" algn="ctr">
              <a:lnSpc>
                <a:spcPct val="150000"/>
              </a:lnSpc>
              <a:buClrTx/>
              <a:defRPr/>
            </a:pPr>
            <a:r>
              <a:rPr lang="en-US" sz="2800" kern="1200" noProof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Sản phẩm công nghiệp</a:t>
            </a:r>
          </a:p>
        </p:txBody>
      </p:sp>
      <p:sp>
        <p:nvSpPr>
          <p:cNvPr id="6" name="Đáp án sai 3">
            <a:extLst>
              <a:ext uri="{FF2B5EF4-FFF2-40B4-BE49-F238E27FC236}">
                <a16:creationId xmlns:a16="http://schemas.microsoft.com/office/drawing/2014/main" id="{B55A847F-C4DA-5F22-F8E3-1F9791D9E0C5}"/>
              </a:ext>
            </a:extLst>
          </p:cNvPr>
          <p:cNvSpPr/>
          <p:nvPr/>
        </p:nvSpPr>
        <p:spPr>
          <a:xfrm>
            <a:off x="6236623" y="4849017"/>
            <a:ext cx="4535055" cy="146144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  <a:buClrTx/>
              <a:defRPr/>
            </a:pPr>
            <a:r>
              <a:rPr lang="en-US" sz="2800" kern="1200" noProof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B. </a:t>
            </a:r>
          </a:p>
          <a:p>
            <a:pPr lvl="0" algn="ctr">
              <a:lnSpc>
                <a:spcPct val="150000"/>
              </a:lnSpc>
              <a:buClrTx/>
              <a:defRPr/>
            </a:pPr>
            <a:r>
              <a:rPr lang="en-US" sz="2800" kern="1200" noProof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Sản phẩm thủ công</a:t>
            </a:r>
          </a:p>
        </p:txBody>
      </p:sp>
      <p:sp>
        <p:nvSpPr>
          <p:cNvPr id="7" name="Đáp án đúng">
            <a:extLst>
              <a:ext uri="{FF2B5EF4-FFF2-40B4-BE49-F238E27FC236}">
                <a16:creationId xmlns:a16="http://schemas.microsoft.com/office/drawing/2014/main" id="{37BE586B-792F-AFC3-2C19-0EB56A471FFC}"/>
              </a:ext>
            </a:extLst>
          </p:cNvPr>
          <p:cNvSpPr/>
          <p:nvPr/>
        </p:nvSpPr>
        <p:spPr>
          <a:xfrm>
            <a:off x="1021156" y="4836533"/>
            <a:ext cx="4535055" cy="1454200"/>
          </a:xfrm>
          <a:prstGeom prst="roundRect">
            <a:avLst/>
          </a:prstGeom>
          <a:solidFill>
            <a:srgbClr val="FFD68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  <a:buClrTx/>
              <a:defRPr/>
            </a:pPr>
            <a:r>
              <a:rPr lang="en-US" sz="2800" kern="1200" noProof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A. </a:t>
            </a:r>
          </a:p>
          <a:p>
            <a:pPr lvl="0" algn="ctr">
              <a:lnSpc>
                <a:spcPct val="150000"/>
              </a:lnSpc>
              <a:buClrTx/>
              <a:defRPr/>
            </a:pPr>
            <a:r>
              <a:rPr lang="en-US" sz="2800" kern="1200" noProof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Sản phẩm công nghiệp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E40368-67D1-BF90-D4A2-9B6E9FD69C3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51" t="22270" r="10658" b="59856"/>
          <a:stretch/>
        </p:blipFill>
        <p:spPr>
          <a:xfrm>
            <a:off x="4047532" y="1657772"/>
            <a:ext cx="3894201" cy="3020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493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Đáp án sai 1">
            <a:extLst>
              <a:ext uri="{FF2B5EF4-FFF2-40B4-BE49-F238E27FC236}">
                <a16:creationId xmlns:a16="http://schemas.microsoft.com/office/drawing/2014/main" id="{348B63CC-1452-D5BA-C374-9EFC13061CA6}"/>
              </a:ext>
            </a:extLst>
          </p:cNvPr>
          <p:cNvSpPr/>
          <p:nvPr/>
        </p:nvSpPr>
        <p:spPr>
          <a:xfrm>
            <a:off x="1008842" y="4842933"/>
            <a:ext cx="4535055" cy="141833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  <a:buClrTx/>
              <a:defRPr/>
            </a:pPr>
            <a:r>
              <a:rPr lang="en-US" sz="2800" kern="1200" noProof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A. </a:t>
            </a:r>
          </a:p>
          <a:p>
            <a:pPr lvl="0" algn="ctr">
              <a:lnSpc>
                <a:spcPct val="150000"/>
              </a:lnSpc>
              <a:buClrTx/>
              <a:defRPr/>
            </a:pPr>
            <a:r>
              <a:rPr lang="en-US" sz="2800" kern="1200" noProof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Sản phẩm thủ công</a:t>
            </a:r>
          </a:p>
        </p:txBody>
      </p:sp>
      <p:sp>
        <p:nvSpPr>
          <p:cNvPr id="6" name="Đáp án sai 3">
            <a:extLst>
              <a:ext uri="{FF2B5EF4-FFF2-40B4-BE49-F238E27FC236}">
                <a16:creationId xmlns:a16="http://schemas.microsoft.com/office/drawing/2014/main" id="{B55A847F-C4DA-5F22-F8E3-1F9791D9E0C5}"/>
              </a:ext>
            </a:extLst>
          </p:cNvPr>
          <p:cNvSpPr/>
          <p:nvPr/>
        </p:nvSpPr>
        <p:spPr>
          <a:xfrm>
            <a:off x="6236623" y="4849017"/>
            <a:ext cx="4535055" cy="146144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  <a:buClrTx/>
              <a:defRPr/>
            </a:pPr>
            <a:r>
              <a:rPr lang="en-US" sz="2800" kern="1200" noProof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B. </a:t>
            </a:r>
          </a:p>
          <a:p>
            <a:pPr lvl="0" algn="ctr">
              <a:lnSpc>
                <a:spcPct val="150000"/>
              </a:lnSpc>
              <a:buClrTx/>
              <a:defRPr/>
            </a:pPr>
            <a:r>
              <a:rPr lang="en-US" sz="2800" kern="1200" noProof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Sản phẩm công nghiệp</a:t>
            </a:r>
          </a:p>
        </p:txBody>
      </p:sp>
      <p:sp>
        <p:nvSpPr>
          <p:cNvPr id="7" name="Đáp án đúng">
            <a:extLst>
              <a:ext uri="{FF2B5EF4-FFF2-40B4-BE49-F238E27FC236}">
                <a16:creationId xmlns:a16="http://schemas.microsoft.com/office/drawing/2014/main" id="{37BE586B-792F-AFC3-2C19-0EB56A471FFC}"/>
              </a:ext>
            </a:extLst>
          </p:cNvPr>
          <p:cNvSpPr/>
          <p:nvPr/>
        </p:nvSpPr>
        <p:spPr>
          <a:xfrm>
            <a:off x="6236623" y="4857800"/>
            <a:ext cx="4535055" cy="1454200"/>
          </a:xfrm>
          <a:prstGeom prst="roundRect">
            <a:avLst/>
          </a:prstGeom>
          <a:solidFill>
            <a:srgbClr val="FFD68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  <a:buClrTx/>
              <a:defRPr/>
            </a:pPr>
            <a:r>
              <a:rPr lang="en-US" sz="2800" kern="1200" noProof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B. </a:t>
            </a:r>
          </a:p>
          <a:p>
            <a:pPr lvl="0" algn="ctr">
              <a:lnSpc>
                <a:spcPct val="150000"/>
              </a:lnSpc>
              <a:buClrTx/>
              <a:defRPr/>
            </a:pPr>
            <a:r>
              <a:rPr lang="en-US" sz="2800" kern="1200" noProof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Sản phẩm công nghiệp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9BA5F5A-1C72-6D63-C70D-80C0445B46F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24" t="41708" r="61185" b="40418"/>
          <a:stretch/>
        </p:blipFill>
        <p:spPr>
          <a:xfrm>
            <a:off x="4302971" y="1782009"/>
            <a:ext cx="3621829" cy="2808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586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Đáp án sai 1">
            <a:extLst>
              <a:ext uri="{FF2B5EF4-FFF2-40B4-BE49-F238E27FC236}">
                <a16:creationId xmlns:a16="http://schemas.microsoft.com/office/drawing/2014/main" id="{348B63CC-1452-D5BA-C374-9EFC13061CA6}"/>
              </a:ext>
            </a:extLst>
          </p:cNvPr>
          <p:cNvSpPr/>
          <p:nvPr/>
        </p:nvSpPr>
        <p:spPr>
          <a:xfrm>
            <a:off x="1008842" y="4842933"/>
            <a:ext cx="4535055" cy="141833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  <a:buClrTx/>
              <a:defRPr/>
            </a:pPr>
            <a:r>
              <a:rPr lang="en-US" sz="2800" kern="1200" noProof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A. </a:t>
            </a:r>
          </a:p>
          <a:p>
            <a:pPr lvl="0" algn="ctr">
              <a:lnSpc>
                <a:spcPct val="150000"/>
              </a:lnSpc>
              <a:buClrTx/>
              <a:defRPr/>
            </a:pPr>
            <a:r>
              <a:rPr lang="en-US" sz="2800" kern="1200" noProof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Sản phẩm thủ công</a:t>
            </a:r>
          </a:p>
        </p:txBody>
      </p:sp>
      <p:sp>
        <p:nvSpPr>
          <p:cNvPr id="6" name="Đáp án sai 3">
            <a:extLst>
              <a:ext uri="{FF2B5EF4-FFF2-40B4-BE49-F238E27FC236}">
                <a16:creationId xmlns:a16="http://schemas.microsoft.com/office/drawing/2014/main" id="{B55A847F-C4DA-5F22-F8E3-1F9791D9E0C5}"/>
              </a:ext>
            </a:extLst>
          </p:cNvPr>
          <p:cNvSpPr/>
          <p:nvPr/>
        </p:nvSpPr>
        <p:spPr>
          <a:xfrm>
            <a:off x="6236623" y="4849017"/>
            <a:ext cx="4535055" cy="146144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  <a:buClrTx/>
              <a:defRPr/>
            </a:pPr>
            <a:r>
              <a:rPr lang="en-US" sz="2800" kern="1200" noProof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B. </a:t>
            </a:r>
          </a:p>
          <a:p>
            <a:pPr lvl="0" algn="ctr">
              <a:lnSpc>
                <a:spcPct val="150000"/>
              </a:lnSpc>
              <a:buClrTx/>
              <a:defRPr/>
            </a:pPr>
            <a:r>
              <a:rPr lang="en-US" sz="2800" kern="1200" noProof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Sản phẩm công nghiệp </a:t>
            </a:r>
          </a:p>
        </p:txBody>
      </p:sp>
      <p:sp>
        <p:nvSpPr>
          <p:cNvPr id="7" name="Đáp án đúng">
            <a:extLst>
              <a:ext uri="{FF2B5EF4-FFF2-40B4-BE49-F238E27FC236}">
                <a16:creationId xmlns:a16="http://schemas.microsoft.com/office/drawing/2014/main" id="{37BE586B-792F-AFC3-2C19-0EB56A471FFC}"/>
              </a:ext>
            </a:extLst>
          </p:cNvPr>
          <p:cNvSpPr/>
          <p:nvPr/>
        </p:nvSpPr>
        <p:spPr>
          <a:xfrm>
            <a:off x="1008556" y="4836533"/>
            <a:ext cx="4535055" cy="1454200"/>
          </a:xfrm>
          <a:prstGeom prst="roundRect">
            <a:avLst/>
          </a:prstGeom>
          <a:solidFill>
            <a:srgbClr val="FFD68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  <a:buClrTx/>
              <a:defRPr/>
            </a:pPr>
            <a:r>
              <a:rPr lang="en-US" sz="2800" kern="1200" noProof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A. </a:t>
            </a:r>
          </a:p>
          <a:p>
            <a:pPr lvl="0" algn="ctr">
              <a:lnSpc>
                <a:spcPct val="150000"/>
              </a:lnSpc>
              <a:buClrTx/>
              <a:defRPr/>
            </a:pPr>
            <a:r>
              <a:rPr lang="en-US" sz="2800" kern="1200" noProof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Sản phẩm thủ công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4B875B-9FFD-F088-8C96-1B9F5B5E439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12" t="41562" r="35897" b="40564"/>
          <a:stretch/>
        </p:blipFill>
        <p:spPr>
          <a:xfrm>
            <a:off x="4261846" y="1729054"/>
            <a:ext cx="3764554" cy="2919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49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Đáp án sai 1">
            <a:extLst>
              <a:ext uri="{FF2B5EF4-FFF2-40B4-BE49-F238E27FC236}">
                <a16:creationId xmlns:a16="http://schemas.microsoft.com/office/drawing/2014/main" id="{348B63CC-1452-D5BA-C374-9EFC13061CA6}"/>
              </a:ext>
            </a:extLst>
          </p:cNvPr>
          <p:cNvSpPr/>
          <p:nvPr/>
        </p:nvSpPr>
        <p:spPr>
          <a:xfrm>
            <a:off x="1008842" y="4842933"/>
            <a:ext cx="4535055" cy="141833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  <a:buClrTx/>
              <a:defRPr/>
            </a:pPr>
            <a:r>
              <a:rPr lang="en-US" sz="2800" kern="1200" noProof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A. </a:t>
            </a:r>
          </a:p>
          <a:p>
            <a:pPr lvl="0" algn="ctr">
              <a:lnSpc>
                <a:spcPct val="150000"/>
              </a:lnSpc>
              <a:buClrTx/>
              <a:defRPr/>
            </a:pPr>
            <a:r>
              <a:rPr lang="en-US" sz="2800" kern="1200" noProof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Sản phẩm công nghiệp</a:t>
            </a:r>
          </a:p>
        </p:txBody>
      </p:sp>
      <p:sp>
        <p:nvSpPr>
          <p:cNvPr id="6" name="Đáp án sai 3">
            <a:extLst>
              <a:ext uri="{FF2B5EF4-FFF2-40B4-BE49-F238E27FC236}">
                <a16:creationId xmlns:a16="http://schemas.microsoft.com/office/drawing/2014/main" id="{B55A847F-C4DA-5F22-F8E3-1F9791D9E0C5}"/>
              </a:ext>
            </a:extLst>
          </p:cNvPr>
          <p:cNvSpPr/>
          <p:nvPr/>
        </p:nvSpPr>
        <p:spPr>
          <a:xfrm>
            <a:off x="6236623" y="4849017"/>
            <a:ext cx="4535055" cy="146144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  <a:buClrTx/>
              <a:defRPr/>
            </a:pPr>
            <a:r>
              <a:rPr lang="en-US" sz="2800" kern="1200" noProof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B. </a:t>
            </a:r>
          </a:p>
          <a:p>
            <a:pPr lvl="0" algn="ctr">
              <a:lnSpc>
                <a:spcPct val="150000"/>
              </a:lnSpc>
              <a:buClrTx/>
              <a:defRPr/>
            </a:pPr>
            <a:r>
              <a:rPr lang="en-US" sz="2800" kern="1200" noProof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Sản phẩm thủ công</a:t>
            </a:r>
          </a:p>
        </p:txBody>
      </p:sp>
      <p:sp>
        <p:nvSpPr>
          <p:cNvPr id="7" name="Đáp án đúng">
            <a:extLst>
              <a:ext uri="{FF2B5EF4-FFF2-40B4-BE49-F238E27FC236}">
                <a16:creationId xmlns:a16="http://schemas.microsoft.com/office/drawing/2014/main" id="{37BE586B-792F-AFC3-2C19-0EB56A471FFC}"/>
              </a:ext>
            </a:extLst>
          </p:cNvPr>
          <p:cNvSpPr/>
          <p:nvPr/>
        </p:nvSpPr>
        <p:spPr>
          <a:xfrm>
            <a:off x="1010523" y="4825900"/>
            <a:ext cx="4535055" cy="1454200"/>
          </a:xfrm>
          <a:prstGeom prst="roundRect">
            <a:avLst/>
          </a:prstGeom>
          <a:solidFill>
            <a:srgbClr val="FFD68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  <a:buClrTx/>
              <a:defRPr/>
            </a:pPr>
            <a:r>
              <a:rPr lang="en-US" sz="2800" kern="1200" noProof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A. </a:t>
            </a:r>
          </a:p>
          <a:p>
            <a:pPr lvl="0" algn="ctr">
              <a:lnSpc>
                <a:spcPct val="150000"/>
              </a:lnSpc>
              <a:buClrTx/>
              <a:defRPr/>
            </a:pPr>
            <a:r>
              <a:rPr lang="en-US" sz="2800" kern="1200" noProof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Sản phẩm công nghiệp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CCC9755-0126-4564-D4C0-6C5623BF34C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59" t="41562" r="10450" b="40564"/>
          <a:stretch/>
        </p:blipFill>
        <p:spPr>
          <a:xfrm>
            <a:off x="4196532" y="1745989"/>
            <a:ext cx="3575868" cy="2773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259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Đáp án sai 1">
            <a:extLst>
              <a:ext uri="{FF2B5EF4-FFF2-40B4-BE49-F238E27FC236}">
                <a16:creationId xmlns:a16="http://schemas.microsoft.com/office/drawing/2014/main" id="{348B63CC-1452-D5BA-C374-9EFC13061CA6}"/>
              </a:ext>
            </a:extLst>
          </p:cNvPr>
          <p:cNvSpPr/>
          <p:nvPr/>
        </p:nvSpPr>
        <p:spPr>
          <a:xfrm>
            <a:off x="1008842" y="4842933"/>
            <a:ext cx="4535055" cy="141833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  <a:buClrTx/>
              <a:defRPr/>
            </a:pPr>
            <a:r>
              <a:rPr lang="en-US" sz="2800" kern="1200" noProof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A. </a:t>
            </a:r>
          </a:p>
          <a:p>
            <a:pPr lvl="0" algn="ctr">
              <a:lnSpc>
                <a:spcPct val="150000"/>
              </a:lnSpc>
              <a:buClrTx/>
              <a:defRPr/>
            </a:pPr>
            <a:r>
              <a:rPr lang="en-US" sz="2800" kern="1200" noProof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Sản phẩm công nghiệp</a:t>
            </a:r>
          </a:p>
        </p:txBody>
      </p:sp>
      <p:sp>
        <p:nvSpPr>
          <p:cNvPr id="6" name="Đáp án sai 3">
            <a:extLst>
              <a:ext uri="{FF2B5EF4-FFF2-40B4-BE49-F238E27FC236}">
                <a16:creationId xmlns:a16="http://schemas.microsoft.com/office/drawing/2014/main" id="{B55A847F-C4DA-5F22-F8E3-1F9791D9E0C5}"/>
              </a:ext>
            </a:extLst>
          </p:cNvPr>
          <p:cNvSpPr/>
          <p:nvPr/>
        </p:nvSpPr>
        <p:spPr>
          <a:xfrm>
            <a:off x="6236623" y="4849017"/>
            <a:ext cx="4535055" cy="146144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  <a:buClrTx/>
              <a:defRPr/>
            </a:pPr>
            <a:r>
              <a:rPr lang="en-US" sz="2800" kern="1200" noProof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B. </a:t>
            </a:r>
          </a:p>
          <a:p>
            <a:pPr lvl="0" algn="ctr">
              <a:lnSpc>
                <a:spcPct val="150000"/>
              </a:lnSpc>
              <a:buClrTx/>
              <a:defRPr/>
            </a:pPr>
            <a:r>
              <a:rPr lang="en-US" sz="2800" kern="1200" noProof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Sản phẩm thủ công</a:t>
            </a:r>
          </a:p>
        </p:txBody>
      </p:sp>
      <p:sp>
        <p:nvSpPr>
          <p:cNvPr id="7" name="Đáp án đúng">
            <a:extLst>
              <a:ext uri="{FF2B5EF4-FFF2-40B4-BE49-F238E27FC236}">
                <a16:creationId xmlns:a16="http://schemas.microsoft.com/office/drawing/2014/main" id="{37BE586B-792F-AFC3-2C19-0EB56A471FFC}"/>
              </a:ext>
            </a:extLst>
          </p:cNvPr>
          <p:cNvSpPr/>
          <p:nvPr/>
        </p:nvSpPr>
        <p:spPr>
          <a:xfrm>
            <a:off x="1010523" y="4825900"/>
            <a:ext cx="4535055" cy="1454200"/>
          </a:xfrm>
          <a:prstGeom prst="roundRect">
            <a:avLst/>
          </a:prstGeom>
          <a:solidFill>
            <a:srgbClr val="FFD68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  <a:buClrTx/>
              <a:defRPr/>
            </a:pPr>
            <a:r>
              <a:rPr lang="en-US" sz="2800" kern="1200" noProof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A. </a:t>
            </a:r>
          </a:p>
          <a:p>
            <a:pPr lvl="0" algn="ctr">
              <a:lnSpc>
                <a:spcPct val="150000"/>
              </a:lnSpc>
              <a:buClrTx/>
              <a:defRPr/>
            </a:pPr>
            <a:r>
              <a:rPr lang="en-US" sz="2800" kern="1200" noProof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Sản phẩm công nghiệp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137DDC-80A1-F006-807F-16DE232986A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92" t="61637" r="61117" b="20489"/>
          <a:stretch/>
        </p:blipFill>
        <p:spPr>
          <a:xfrm>
            <a:off x="4150569" y="1712123"/>
            <a:ext cx="3604897" cy="27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213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Đáp án sai 1">
            <a:extLst>
              <a:ext uri="{FF2B5EF4-FFF2-40B4-BE49-F238E27FC236}">
                <a16:creationId xmlns:a16="http://schemas.microsoft.com/office/drawing/2014/main" id="{348B63CC-1452-D5BA-C374-9EFC13061CA6}"/>
              </a:ext>
            </a:extLst>
          </p:cNvPr>
          <p:cNvSpPr/>
          <p:nvPr/>
        </p:nvSpPr>
        <p:spPr>
          <a:xfrm>
            <a:off x="1008842" y="4842933"/>
            <a:ext cx="4535055" cy="141833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  <a:buClrTx/>
              <a:defRPr/>
            </a:pPr>
            <a:r>
              <a:rPr lang="en-US" sz="2800" kern="1200" noProof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A. </a:t>
            </a:r>
          </a:p>
          <a:p>
            <a:pPr lvl="0" algn="ctr">
              <a:lnSpc>
                <a:spcPct val="150000"/>
              </a:lnSpc>
              <a:buClrTx/>
              <a:defRPr/>
            </a:pPr>
            <a:r>
              <a:rPr lang="en-US" sz="2800" kern="1200" noProof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Sản phẩm thủ công</a:t>
            </a:r>
          </a:p>
        </p:txBody>
      </p:sp>
      <p:sp>
        <p:nvSpPr>
          <p:cNvPr id="6" name="Đáp án sai 3">
            <a:extLst>
              <a:ext uri="{FF2B5EF4-FFF2-40B4-BE49-F238E27FC236}">
                <a16:creationId xmlns:a16="http://schemas.microsoft.com/office/drawing/2014/main" id="{B55A847F-C4DA-5F22-F8E3-1F9791D9E0C5}"/>
              </a:ext>
            </a:extLst>
          </p:cNvPr>
          <p:cNvSpPr/>
          <p:nvPr/>
        </p:nvSpPr>
        <p:spPr>
          <a:xfrm>
            <a:off x="6236623" y="4849017"/>
            <a:ext cx="4535055" cy="146144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  <a:buClrTx/>
              <a:defRPr/>
            </a:pPr>
            <a:r>
              <a:rPr lang="en-US" sz="2800" kern="1200" noProof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B. </a:t>
            </a:r>
          </a:p>
          <a:p>
            <a:pPr lvl="0" algn="ctr">
              <a:lnSpc>
                <a:spcPct val="150000"/>
              </a:lnSpc>
              <a:buClrTx/>
              <a:defRPr/>
            </a:pPr>
            <a:r>
              <a:rPr lang="en-US" sz="2800" kern="1200" noProof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Sản phẩm công nghiệp</a:t>
            </a:r>
          </a:p>
        </p:txBody>
      </p:sp>
      <p:sp>
        <p:nvSpPr>
          <p:cNvPr id="7" name="Đáp án đúng">
            <a:extLst>
              <a:ext uri="{FF2B5EF4-FFF2-40B4-BE49-F238E27FC236}">
                <a16:creationId xmlns:a16="http://schemas.microsoft.com/office/drawing/2014/main" id="{37BE586B-792F-AFC3-2C19-0EB56A471FFC}"/>
              </a:ext>
            </a:extLst>
          </p:cNvPr>
          <p:cNvSpPr/>
          <p:nvPr/>
        </p:nvSpPr>
        <p:spPr>
          <a:xfrm>
            <a:off x="6236623" y="4857800"/>
            <a:ext cx="4535055" cy="1454200"/>
          </a:xfrm>
          <a:prstGeom prst="roundRect">
            <a:avLst/>
          </a:prstGeom>
          <a:solidFill>
            <a:srgbClr val="FFD68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  <a:buClrTx/>
              <a:defRPr/>
            </a:pPr>
            <a:r>
              <a:rPr lang="en-US" sz="2800" kern="1200" noProof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B. </a:t>
            </a:r>
          </a:p>
          <a:p>
            <a:pPr lvl="0" algn="ctr">
              <a:lnSpc>
                <a:spcPct val="150000"/>
              </a:lnSpc>
              <a:buClrTx/>
              <a:defRPr/>
            </a:pPr>
            <a:r>
              <a:rPr lang="en-US" sz="2800" kern="1200" noProof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Sản phẩm công nghiệp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DCC2150-3759-70BE-025B-1CEF5672259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60" t="61711" r="35749" b="20415"/>
          <a:stretch/>
        </p:blipFill>
        <p:spPr>
          <a:xfrm>
            <a:off x="4201370" y="1695189"/>
            <a:ext cx="3689564" cy="2861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233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Đáp án sai 1">
            <a:extLst>
              <a:ext uri="{FF2B5EF4-FFF2-40B4-BE49-F238E27FC236}">
                <a16:creationId xmlns:a16="http://schemas.microsoft.com/office/drawing/2014/main" id="{348B63CC-1452-D5BA-C374-9EFC13061CA6}"/>
              </a:ext>
            </a:extLst>
          </p:cNvPr>
          <p:cNvSpPr/>
          <p:nvPr/>
        </p:nvSpPr>
        <p:spPr>
          <a:xfrm>
            <a:off x="1008842" y="4842933"/>
            <a:ext cx="4535055" cy="141833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  <a:buClrTx/>
              <a:defRPr/>
            </a:pPr>
            <a:r>
              <a:rPr lang="en-US" sz="2800" kern="1200" noProof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A. </a:t>
            </a:r>
          </a:p>
          <a:p>
            <a:pPr lvl="0" algn="ctr">
              <a:lnSpc>
                <a:spcPct val="150000"/>
              </a:lnSpc>
              <a:buClrTx/>
              <a:defRPr/>
            </a:pPr>
            <a:r>
              <a:rPr lang="en-US" sz="2800" kern="1200" noProof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Sản phẩm thủ công</a:t>
            </a:r>
          </a:p>
        </p:txBody>
      </p:sp>
      <p:sp>
        <p:nvSpPr>
          <p:cNvPr id="6" name="Đáp án sai 3">
            <a:extLst>
              <a:ext uri="{FF2B5EF4-FFF2-40B4-BE49-F238E27FC236}">
                <a16:creationId xmlns:a16="http://schemas.microsoft.com/office/drawing/2014/main" id="{B55A847F-C4DA-5F22-F8E3-1F9791D9E0C5}"/>
              </a:ext>
            </a:extLst>
          </p:cNvPr>
          <p:cNvSpPr/>
          <p:nvPr/>
        </p:nvSpPr>
        <p:spPr>
          <a:xfrm>
            <a:off x="6236623" y="4849017"/>
            <a:ext cx="4535055" cy="146144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  <a:buClrTx/>
              <a:defRPr/>
            </a:pPr>
            <a:r>
              <a:rPr lang="en-US" sz="2800" kern="1200" noProof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B. </a:t>
            </a:r>
          </a:p>
          <a:p>
            <a:pPr lvl="0" algn="ctr">
              <a:lnSpc>
                <a:spcPct val="150000"/>
              </a:lnSpc>
              <a:buClrTx/>
              <a:defRPr/>
            </a:pPr>
            <a:r>
              <a:rPr lang="en-US" sz="2800" kern="1200" noProof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Sản phẩm công nghiệp </a:t>
            </a:r>
          </a:p>
        </p:txBody>
      </p:sp>
      <p:sp>
        <p:nvSpPr>
          <p:cNvPr id="7" name="Đáp án đúng">
            <a:extLst>
              <a:ext uri="{FF2B5EF4-FFF2-40B4-BE49-F238E27FC236}">
                <a16:creationId xmlns:a16="http://schemas.microsoft.com/office/drawing/2014/main" id="{37BE586B-792F-AFC3-2C19-0EB56A471FFC}"/>
              </a:ext>
            </a:extLst>
          </p:cNvPr>
          <p:cNvSpPr/>
          <p:nvPr/>
        </p:nvSpPr>
        <p:spPr>
          <a:xfrm>
            <a:off x="1008556" y="4815267"/>
            <a:ext cx="4535055" cy="1454200"/>
          </a:xfrm>
          <a:prstGeom prst="roundRect">
            <a:avLst/>
          </a:prstGeom>
          <a:solidFill>
            <a:srgbClr val="FFD68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  <a:buClrTx/>
              <a:defRPr/>
            </a:pPr>
            <a:r>
              <a:rPr lang="en-US" sz="2800" kern="1200" noProof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A. </a:t>
            </a:r>
          </a:p>
          <a:p>
            <a:pPr lvl="0" algn="ctr">
              <a:lnSpc>
                <a:spcPct val="150000"/>
              </a:lnSpc>
              <a:buClrTx/>
              <a:defRPr/>
            </a:pPr>
            <a:r>
              <a:rPr lang="en-US" sz="2800" kern="1200" noProof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Sản phẩm thủ công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4688602-5924-D852-B551-AB2853207D1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29" t="61564" r="10780" b="20562"/>
          <a:stretch/>
        </p:blipFill>
        <p:spPr>
          <a:xfrm>
            <a:off x="4254544" y="1655019"/>
            <a:ext cx="3721056" cy="2885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078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676F95D-E5AB-A3A6-2BDD-85F18AFDADFB}"/>
              </a:ext>
            </a:extLst>
          </p:cNvPr>
          <p:cNvGrpSpPr/>
          <p:nvPr/>
        </p:nvGrpSpPr>
        <p:grpSpPr>
          <a:xfrm>
            <a:off x="5068183" y="3086610"/>
            <a:ext cx="2736543" cy="1558939"/>
            <a:chOff x="309542" y="967667"/>
            <a:chExt cx="2878585" cy="1558939"/>
          </a:xfrm>
        </p:grpSpPr>
        <p:pic>
          <p:nvPicPr>
            <p:cNvPr id="3" name="Picture 2">
              <a:hlinkClick r:id="rId4"/>
              <a:extLst>
                <a:ext uri="{FF2B5EF4-FFF2-40B4-BE49-F238E27FC236}">
                  <a16:creationId xmlns:a16="http://schemas.microsoft.com/office/drawing/2014/main" id="{116BD977-E92E-2A47-E4F3-8958B908F3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905522" y="1221589"/>
              <a:ext cx="1438182" cy="130501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8786C45-19B9-33FD-ECB8-330B28EBCCBC}"/>
                </a:ext>
              </a:extLst>
            </p:cNvPr>
            <p:cNvSpPr txBox="1"/>
            <p:nvPr/>
          </p:nvSpPr>
          <p:spPr>
            <a:xfrm>
              <a:off x="309542" y="967667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>
                  <a:solidFill>
                    <a:schemeClr val="accent2"/>
                  </a:solidFill>
                  <a:latin typeface="UTM Avo" panose="02040603050506020204" pitchFamily="18" charset="0"/>
                </a:rPr>
                <a:t>Ấn để đến trang sách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7CC2C6A-2ED1-3E8F-A747-08A36AA44C44}"/>
              </a:ext>
            </a:extLst>
          </p:cNvPr>
          <p:cNvSpPr txBox="1"/>
          <p:nvPr/>
        </p:nvSpPr>
        <p:spPr>
          <a:xfrm>
            <a:off x="937260" y="1485900"/>
            <a:ext cx="8627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HĐ 2: Thu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thập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thông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tin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tranh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ảnh</a:t>
            </a:r>
            <a:endParaRPr lang="en-US" sz="2400" b="1" dirty="0">
              <a:solidFill>
                <a:schemeClr val="tx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BBF6DC-59CA-FBCF-1036-CC4DAFDFBD6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49" t="26666" r="9895" b="4445"/>
          <a:stretch/>
        </p:blipFill>
        <p:spPr>
          <a:xfrm>
            <a:off x="5580570" y="2235201"/>
            <a:ext cx="6238897" cy="387672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E00729E-88C9-8AEB-3521-151398DCEE31}"/>
              </a:ext>
            </a:extLst>
          </p:cNvPr>
          <p:cNvSpPr txBox="1"/>
          <p:nvPr/>
        </p:nvSpPr>
        <p:spPr>
          <a:xfrm>
            <a:off x="914413" y="2033136"/>
            <a:ext cx="4521187" cy="3891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Hướng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dẫn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: </a:t>
            </a:r>
          </a:p>
          <a:p>
            <a:pPr marL="457200" indent="-457200" algn="just">
              <a:lnSpc>
                <a:spcPct val="150000"/>
              </a:lnSpc>
              <a:buFontTx/>
              <a:buChar char="-"/>
            </a:pP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nhóm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chia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sẻ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cùng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nhau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ảnh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thông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tin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mà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thành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viên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đã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sưu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tầm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  <a:p>
            <a:pPr marL="457200" indent="-457200" algn="just">
              <a:lnSpc>
                <a:spcPct val="150000"/>
              </a:lnSpc>
              <a:buFontTx/>
              <a:buChar char="-"/>
            </a:pP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Hoàn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thành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sản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phẩm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theo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bảng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gợi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ý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sau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7" name="Cloud Callout 4">
            <a:extLst>
              <a:ext uri="{FF2B5EF4-FFF2-40B4-BE49-F238E27FC236}">
                <a16:creationId xmlns:a16="http://schemas.microsoft.com/office/drawing/2014/main" id="{591D7D5B-2E17-CD99-F12F-B264496FE57B}"/>
              </a:ext>
            </a:extLst>
          </p:cNvPr>
          <p:cNvSpPr/>
          <p:nvPr/>
        </p:nvSpPr>
        <p:spPr>
          <a:xfrm>
            <a:off x="8314267" y="474135"/>
            <a:ext cx="2607734" cy="1485865"/>
          </a:xfrm>
          <a:prstGeom prst="cloudCallout">
            <a:avLst>
              <a:gd name="adj1" fmla="val -45309"/>
              <a:gd name="adj2" fmla="val 56439"/>
            </a:avLst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Làm</a:t>
            </a:r>
            <a:r>
              <a:rPr lang="en-US" sz="22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việc</a:t>
            </a:r>
            <a:r>
              <a:rPr lang="en-US" sz="22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nhóm</a:t>
            </a:r>
            <a:r>
              <a:rPr lang="en-US" sz="22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67167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7CC2C6A-2ED1-3E8F-A747-08A36AA44C44}"/>
              </a:ext>
            </a:extLst>
          </p:cNvPr>
          <p:cNvSpPr txBox="1"/>
          <p:nvPr/>
        </p:nvSpPr>
        <p:spPr>
          <a:xfrm>
            <a:off x="937260" y="1485900"/>
            <a:ext cx="8627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HĐ 3: Trưng bày sản phẩm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5807AD-1162-FD89-9655-006B548D91B6}"/>
              </a:ext>
            </a:extLst>
          </p:cNvPr>
          <p:cNvSpPr txBox="1"/>
          <p:nvPr/>
        </p:nvSpPr>
        <p:spPr>
          <a:xfrm>
            <a:off x="999067" y="1852351"/>
            <a:ext cx="3251200" cy="27838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Giới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thiệu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một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sản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phẩm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công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nghiệp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hoặc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sản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phẩm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thủ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công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ở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địa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phương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em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333293-6E21-3669-320D-7E744D3FB06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30" t="16916" r="13891"/>
          <a:stretch/>
        </p:blipFill>
        <p:spPr>
          <a:xfrm>
            <a:off x="4758215" y="2052754"/>
            <a:ext cx="6589732" cy="4073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969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8E3EEA6-CC99-CE61-DCDC-77C429FC4434}"/>
              </a:ext>
            </a:extLst>
          </p:cNvPr>
          <p:cNvSpPr txBox="1"/>
          <p:nvPr/>
        </p:nvSpPr>
        <p:spPr>
          <a:xfrm>
            <a:off x="1200097" y="1573123"/>
            <a:ext cx="10044030" cy="654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ĐỌC MỤC “EM CÓ BIẾT”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DE90D69-28DD-8067-0DA6-0A184992F550}"/>
              </a:ext>
            </a:extLst>
          </p:cNvPr>
          <p:cNvGrpSpPr/>
          <p:nvPr/>
        </p:nvGrpSpPr>
        <p:grpSpPr>
          <a:xfrm>
            <a:off x="787399" y="2292892"/>
            <a:ext cx="10557933" cy="3618810"/>
            <a:chOff x="482599" y="2954867"/>
            <a:chExt cx="10557933" cy="3618810"/>
          </a:xfrm>
        </p:grpSpPr>
        <p:sp>
          <p:nvSpPr>
            <p:cNvPr id="7" name="Rounded Rectangle 8">
              <a:extLst>
                <a:ext uri="{FF2B5EF4-FFF2-40B4-BE49-F238E27FC236}">
                  <a16:creationId xmlns:a16="http://schemas.microsoft.com/office/drawing/2014/main" id="{FD1C1EAC-44FC-7731-6FBD-6E4FF8306CA7}"/>
                </a:ext>
              </a:extLst>
            </p:cNvPr>
            <p:cNvSpPr/>
            <p:nvPr/>
          </p:nvSpPr>
          <p:spPr>
            <a:xfrm>
              <a:off x="482599" y="3523708"/>
              <a:ext cx="10557933" cy="3049969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38100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457200" indent="-457200" algn="just">
                <a:lnSpc>
                  <a:spcPct val="150000"/>
                </a:lnSpc>
                <a:buFontTx/>
                <a:buChar char="-"/>
              </a:pPr>
              <a:r>
                <a:rPr lang="vi-VN" sz="20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Các hoạt động sản xuất công nghiệp đang phát triển mạnh ở nước ta là: chế biến lương thực, thực phẩm; sản xuất hàng tiêu dùng; điện tử; khai thác dầu khí;…</a:t>
              </a:r>
            </a:p>
            <a:p>
              <a:pPr marL="457200" indent="-457200" algn="just">
                <a:lnSpc>
                  <a:spcPct val="150000"/>
                </a:lnSpc>
                <a:buFontTx/>
                <a:buChar char="-"/>
              </a:pPr>
              <a:r>
                <a:rPr lang="vi-VN" sz="20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Việt Nam xuất khẩu nhiều hàng dệt may, thủy sản chế biến, dầu thô,… và một số hàng thủ công như gốm sứ, mây tre đan, sơn mài,…</a:t>
              </a: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E5BBD290-2A96-57F2-9E4E-459855D44B1B}"/>
                </a:ext>
              </a:extLst>
            </p:cNvPr>
            <p:cNvGrpSpPr/>
            <p:nvPr/>
          </p:nvGrpSpPr>
          <p:grpSpPr>
            <a:xfrm>
              <a:off x="685800" y="2954867"/>
              <a:ext cx="3240742" cy="954741"/>
              <a:chOff x="1048869" y="2359298"/>
              <a:chExt cx="3240742" cy="954741"/>
            </a:xfrm>
          </p:grpSpPr>
          <p:sp>
            <p:nvSpPr>
              <p:cNvPr id="9" name="Rounded Rectangular Callout 13">
                <a:extLst>
                  <a:ext uri="{FF2B5EF4-FFF2-40B4-BE49-F238E27FC236}">
                    <a16:creationId xmlns:a16="http://schemas.microsoft.com/office/drawing/2014/main" id="{743F97AF-F4DF-841A-5C08-5C779A236D67}"/>
                  </a:ext>
                </a:extLst>
              </p:cNvPr>
              <p:cNvSpPr/>
              <p:nvPr/>
            </p:nvSpPr>
            <p:spPr>
              <a:xfrm>
                <a:off x="1048869" y="2359298"/>
                <a:ext cx="3240742" cy="954741"/>
              </a:xfrm>
              <a:prstGeom prst="wedgeRoundRectCallout">
                <a:avLst>
                  <a:gd name="adj1" fmla="val -54858"/>
                  <a:gd name="adj2" fmla="val 47224"/>
                  <a:gd name="adj3" fmla="val 16667"/>
                </a:avLst>
              </a:prstGeom>
              <a:solidFill>
                <a:srgbClr val="E7563B"/>
              </a:solidFill>
              <a:ln>
                <a:solidFill>
                  <a:srgbClr val="E7563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>
                    <a:latin typeface="UTM Avo" panose="02040603050506020204" pitchFamily="18" charset="0"/>
                    <a:cs typeface="Arial" panose="020B0604020202020204" pitchFamily="34" charset="0"/>
                  </a:rPr>
                  <a:t>Em có biết!</a:t>
                </a:r>
              </a:p>
            </p:txBody>
          </p:sp>
          <p:sp>
            <p:nvSpPr>
              <p:cNvPr id="10" name="Rounded Rectangle 14">
                <a:extLst>
                  <a:ext uri="{FF2B5EF4-FFF2-40B4-BE49-F238E27FC236}">
                    <a16:creationId xmlns:a16="http://schemas.microsoft.com/office/drawing/2014/main" id="{BC44B389-5DB9-6C60-4494-766A2E966CA6}"/>
                  </a:ext>
                </a:extLst>
              </p:cNvPr>
              <p:cNvSpPr/>
              <p:nvPr/>
            </p:nvSpPr>
            <p:spPr>
              <a:xfrm>
                <a:off x="1156446" y="2450990"/>
                <a:ext cx="3025589" cy="771359"/>
              </a:xfrm>
              <a:prstGeom prst="roundRect">
                <a:avLst/>
              </a:prstGeom>
              <a:noFill/>
              <a:ln w="28575"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 b="1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66607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7CC2C6A-2ED1-3E8F-A747-08A36AA44C44}"/>
              </a:ext>
            </a:extLst>
          </p:cNvPr>
          <p:cNvSpPr txBox="1"/>
          <p:nvPr/>
        </p:nvSpPr>
        <p:spPr>
          <a:xfrm>
            <a:off x="937260" y="1485900"/>
            <a:ext cx="8627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HĐ 5: Viết, vẽ hoặc sưu tầm tranh ảnh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4CE4050-E64B-BB73-8F7A-10DC63DF10E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16" t="29721" r="13930" b="3490"/>
          <a:stretch/>
        </p:blipFill>
        <p:spPr>
          <a:xfrm>
            <a:off x="5197853" y="3170357"/>
            <a:ext cx="6045201" cy="331511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8FF5739-633E-EE94-4971-7F7DB71ECDAA}"/>
              </a:ext>
            </a:extLst>
          </p:cNvPr>
          <p:cNvSpPr txBox="1"/>
          <p:nvPr/>
        </p:nvSpPr>
        <p:spPr>
          <a:xfrm>
            <a:off x="876454" y="1866713"/>
            <a:ext cx="10011679" cy="1675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em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hãy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viết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vẽ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hoặc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sưu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tầm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tranh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ảnh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về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sự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cần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thiết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của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việc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tiêu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dùng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sản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phẩm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công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nghiệp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thủ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công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tiết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kiệm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bảo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vệ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môi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trường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32938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72F6DD-53F2-07B3-4942-2A66CC2FD9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5329" y="1685306"/>
            <a:ext cx="9816325" cy="15320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21999DA-12E6-D688-70BA-C2217FA893F8}"/>
              </a:ext>
            </a:extLst>
          </p:cNvPr>
          <p:cNvSpPr/>
          <p:nvPr/>
        </p:nvSpPr>
        <p:spPr>
          <a:xfrm>
            <a:off x="1028700" y="965200"/>
            <a:ext cx="3473450" cy="4826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Hướng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dẫn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về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nhà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E1E5C9F-BE49-5BF5-4925-10DCE23BE49C}"/>
              </a:ext>
            </a:extLst>
          </p:cNvPr>
          <p:cNvSpPr txBox="1"/>
          <p:nvPr/>
        </p:nvSpPr>
        <p:spPr>
          <a:xfrm>
            <a:off x="1017182" y="1461399"/>
            <a:ext cx="10030046" cy="16758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1.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Ôn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lại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nội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dung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học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ngày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hôm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nay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2.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Đọc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trước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chuẩn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bị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mới</a:t>
            </a:r>
            <a:endParaRPr lang="en-US" sz="2400" dirty="0"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3.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Chuẩn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bị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tranh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ảnh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dụng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cụ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cho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buổi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học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sau</a:t>
            </a:r>
            <a:endParaRPr lang="en-US" sz="24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CB027CB-33A2-DB8E-FDCD-11D3E26EE0D0}"/>
              </a:ext>
            </a:extLst>
          </p:cNvPr>
          <p:cNvSpPr/>
          <p:nvPr/>
        </p:nvSpPr>
        <p:spPr>
          <a:xfrm>
            <a:off x="4775418" y="3585180"/>
            <a:ext cx="2944537" cy="2958470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7F0D54-B65E-6BA3-06C1-B63951AD2B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6417" y="3753145"/>
            <a:ext cx="2622541" cy="26225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3EB4BD1-2902-EC4A-0F38-79BCCA9B2602}"/>
              </a:ext>
            </a:extLst>
          </p:cNvPr>
          <p:cNvSpPr txBox="1"/>
          <p:nvPr/>
        </p:nvSpPr>
        <p:spPr>
          <a:xfrm>
            <a:off x="454403" y="574846"/>
            <a:ext cx="11367083" cy="1411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Để kết nối cộng đồng giáo viên và nhận thêm nhiều tài liệu giảng dạy,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mời quý thầy cô tham gia Group Facebook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theo đường link:  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77F7C17-E574-9332-676F-7B4FC88CD262}"/>
              </a:ext>
            </a:extLst>
          </p:cNvPr>
          <p:cNvSpPr/>
          <p:nvPr/>
        </p:nvSpPr>
        <p:spPr>
          <a:xfrm>
            <a:off x="2441908" y="2000034"/>
            <a:ext cx="7407478" cy="46166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hlinkClick r:id="rId4"/>
            <a:extLst>
              <a:ext uri="{FF2B5EF4-FFF2-40B4-BE49-F238E27FC236}">
                <a16:creationId xmlns:a16="http://schemas.microsoft.com/office/drawing/2014/main" id="{EEDCC7DA-65BA-6B5F-4904-487E49566583}"/>
              </a:ext>
            </a:extLst>
          </p:cNvPr>
          <p:cNvSpPr txBox="1"/>
          <p:nvPr/>
        </p:nvSpPr>
        <p:spPr>
          <a:xfrm>
            <a:off x="2644617" y="2000034"/>
            <a:ext cx="71222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Hoc10 – Đồng hành cùng giáo viên tiểu học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7B892AE-66B0-F635-0B83-4AD3E5525730}"/>
              </a:ext>
            </a:extLst>
          </p:cNvPr>
          <p:cNvSpPr txBox="1"/>
          <p:nvPr/>
        </p:nvSpPr>
        <p:spPr>
          <a:xfrm>
            <a:off x="4011326" y="2381351"/>
            <a:ext cx="4321723" cy="48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Hoặc truy cập qua QR code</a:t>
            </a:r>
          </a:p>
        </p:txBody>
      </p:sp>
      <p:pic>
        <p:nvPicPr>
          <p:cNvPr id="1026" name="Picture 2" descr="Ngón Trỏ, ngón tay, Máy tính Biểu tượng Tay - tay png tải về - Miễn phí  trong suốt Tay png Tải về.">
            <a:extLst>
              <a:ext uri="{FF2B5EF4-FFF2-40B4-BE49-F238E27FC236}">
                <a16:creationId xmlns:a16="http://schemas.microsoft.com/office/drawing/2014/main" id="{7E39AE3B-04ED-AC20-C486-F5B9A97F62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679086" y="2851979"/>
            <a:ext cx="1053311" cy="749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5335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5E0B3"/>
                                      </p:to>
                                    </p:animClr>
                                    <p:set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608B1BA-E431-6342-4AF3-1707F431D9DE}"/>
              </a:ext>
            </a:extLst>
          </p:cNvPr>
          <p:cNvSpPr txBox="1"/>
          <p:nvPr/>
        </p:nvSpPr>
        <p:spPr>
          <a:xfrm>
            <a:off x="891540" y="1556746"/>
            <a:ext cx="807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HĐ 1: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Một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hoạt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động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sản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xuất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công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nghiệp</a:t>
            </a:r>
            <a:endParaRPr lang="en-US" sz="2400" b="1" dirty="0">
              <a:solidFill>
                <a:schemeClr val="tx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" name="Line Callout 1 (Border and Accent Bar) 2">
            <a:extLst>
              <a:ext uri="{FF2B5EF4-FFF2-40B4-BE49-F238E27FC236}">
                <a16:creationId xmlns:a16="http://schemas.microsoft.com/office/drawing/2014/main" id="{78D67D69-E542-B151-AA9E-14728DEDDE99}"/>
              </a:ext>
            </a:extLst>
          </p:cNvPr>
          <p:cNvSpPr/>
          <p:nvPr/>
        </p:nvSpPr>
        <p:spPr>
          <a:xfrm>
            <a:off x="957003" y="2197626"/>
            <a:ext cx="3581400" cy="685800"/>
          </a:xfrm>
          <a:prstGeom prst="accentBorderCallout1">
            <a:avLst>
              <a:gd name="adj1" fmla="val 18750"/>
              <a:gd name="adj2" fmla="val -8333"/>
              <a:gd name="adj3" fmla="val 92297"/>
              <a:gd name="adj4" fmla="val -22958"/>
            </a:avLst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Hoạt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động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nhóm</a:t>
            </a:r>
            <a:endParaRPr lang="en-US" sz="28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A59C713-6D43-1C89-BF1C-007F3E8E9FF3}"/>
              </a:ext>
            </a:extLst>
          </p:cNvPr>
          <p:cNvSpPr txBox="1"/>
          <p:nvPr/>
        </p:nvSpPr>
        <p:spPr>
          <a:xfrm>
            <a:off x="844923" y="3049455"/>
            <a:ext cx="4527178" cy="1675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Quan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sát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1 – 6 ở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trang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48, 49 SGK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để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thực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hiện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yêu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cầu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DB3A2124-40AC-6D76-4B6C-5FD52D3C095E}"/>
              </a:ext>
            </a:extLst>
          </p:cNvPr>
          <p:cNvSpPr/>
          <p:nvPr/>
        </p:nvSpPr>
        <p:spPr>
          <a:xfrm>
            <a:off x="6606540" y="2350165"/>
            <a:ext cx="3886200" cy="127226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150000"/>
              </a:lnSpc>
            </a:pP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Kể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tên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hoạt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động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ở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tranh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1-6.</a:t>
            </a:r>
          </a:p>
        </p:txBody>
      </p:sp>
      <p:sp>
        <p:nvSpPr>
          <p:cNvPr id="6" name="Rounded Rectangle 14">
            <a:extLst>
              <a:ext uri="{FF2B5EF4-FFF2-40B4-BE49-F238E27FC236}">
                <a16:creationId xmlns:a16="http://schemas.microsoft.com/office/drawing/2014/main" id="{5D671BDC-7B83-12A8-707E-9E2C8BFD7AAD}"/>
              </a:ext>
            </a:extLst>
          </p:cNvPr>
          <p:cNvSpPr/>
          <p:nvPr/>
        </p:nvSpPr>
        <p:spPr>
          <a:xfrm>
            <a:off x="6606540" y="4239810"/>
            <a:ext cx="3886200" cy="127226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150000"/>
              </a:lnSpc>
            </a:pPr>
            <a:r>
              <a:rPr lang="en-US" sz="240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 hoạt động đó mang lại lợi ích gì?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574E0CF-6A27-3986-67F7-18F79A1D019E}"/>
              </a:ext>
            </a:extLst>
          </p:cNvPr>
          <p:cNvCxnSpPr>
            <a:cxnSpLocks/>
            <a:stCxn id="4" idx="3"/>
            <a:endCxn id="5" idx="1"/>
          </p:cNvCxnSpPr>
          <p:nvPr/>
        </p:nvCxnSpPr>
        <p:spPr>
          <a:xfrm flipV="1">
            <a:off x="5372101" y="2986296"/>
            <a:ext cx="1234439" cy="901081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F8DB504-C361-3F30-F643-B7E42CBE0F2A}"/>
              </a:ext>
            </a:extLst>
          </p:cNvPr>
          <p:cNvCxnSpPr>
            <a:cxnSpLocks/>
            <a:stCxn id="4" idx="3"/>
            <a:endCxn id="6" idx="1"/>
          </p:cNvCxnSpPr>
          <p:nvPr/>
        </p:nvCxnSpPr>
        <p:spPr>
          <a:xfrm>
            <a:off x="5372101" y="3887377"/>
            <a:ext cx="1234439" cy="988564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/>
      <p:bldP spid="5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D3B5D7A9-C23B-D825-5881-26C594FE8D5D}"/>
              </a:ext>
            </a:extLst>
          </p:cNvPr>
          <p:cNvGrpSpPr/>
          <p:nvPr/>
        </p:nvGrpSpPr>
        <p:grpSpPr>
          <a:xfrm>
            <a:off x="1508306" y="1548199"/>
            <a:ext cx="9110164" cy="5043699"/>
            <a:chOff x="891086" y="576649"/>
            <a:chExt cx="10332168" cy="572024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F171749-F0CF-F710-1CF1-859D875E9D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00" t="14716" r="4541" b="58276"/>
            <a:stretch/>
          </p:blipFill>
          <p:spPr>
            <a:xfrm>
              <a:off x="903529" y="576649"/>
              <a:ext cx="7040777" cy="2852351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3386F61-56D5-3C19-18BF-66F708C75A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681" t="43606" r="45655" b="30735"/>
            <a:stretch/>
          </p:blipFill>
          <p:spPr>
            <a:xfrm>
              <a:off x="7944306" y="652619"/>
              <a:ext cx="3278948" cy="2776381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19CA5F7-4E87-06C4-CBA3-A2E86DE4F5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832" t="71428" r="7955" b="2286"/>
            <a:stretch/>
          </p:blipFill>
          <p:spPr>
            <a:xfrm>
              <a:off x="4343400" y="3429000"/>
              <a:ext cx="6879854" cy="2867891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7ED0AE2-960A-3FC4-A2EB-FB54B5D053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891" t="43291" r="4898" b="31501"/>
            <a:stretch/>
          </p:blipFill>
          <p:spPr>
            <a:xfrm>
              <a:off x="891086" y="3446407"/>
              <a:ext cx="3553613" cy="27589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95686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redondeado 4">
            <a:hlinkClick r:id="rId3" action="ppaction://hlinksldjump"/>
          </p:cNvPr>
          <p:cNvSpPr/>
          <p:nvPr/>
        </p:nvSpPr>
        <p:spPr>
          <a:xfrm>
            <a:off x="8171635" y="4179381"/>
            <a:ext cx="2410640" cy="102197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BẮT ĐẦU</a:t>
            </a:r>
            <a:endParaRPr kumimoji="0" lang="es-CL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7" name="PLANETA 3" descr="Resultado de imagen para PLANETA PNG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5783" y="489566"/>
            <a:ext cx="2267120" cy="1700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70552"/>
            <a:ext cx="4367579" cy="403963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73723" y="703385"/>
            <a:ext cx="4114800" cy="60016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DU HÀNH VŨ TRỤ</a:t>
            </a:r>
            <a:endParaRPr kumimoji="0" lang="en-US" sz="3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4136177-A9D0-7281-37DC-1FB55DF520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703386" cy="703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636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LANETA 1" descr="Resultado de imagen para PLANETA PNG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978" y="940239"/>
            <a:ext cx="1717478" cy="1279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LANETA 2" descr="Resultado de imagen para PLANETA PNG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8537" y="665682"/>
            <a:ext cx="2072692" cy="1554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LANETA 3" descr="Resultado de imagen para PLANETA PNG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5727" y="4301909"/>
            <a:ext cx="2267120" cy="1700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LANETA 4" descr="Resultado de imagen para PLANETA PN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0571" y="687344"/>
            <a:ext cx="1821036" cy="1365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Elipse 6">
            <a:hlinkClick r:id="rId5" action="ppaction://hlinksldjump"/>
          </p:cNvPr>
          <p:cNvSpPr/>
          <p:nvPr/>
        </p:nvSpPr>
        <p:spPr>
          <a:xfrm>
            <a:off x="990679" y="1153121"/>
            <a:ext cx="907264" cy="900000"/>
          </a:xfrm>
          <a:prstGeom prst="ellipse">
            <a:avLst/>
          </a:prstGeom>
          <a:solidFill>
            <a:srgbClr val="5C819C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Sao Kim</a:t>
            </a:r>
            <a:endParaRPr kumimoji="0" lang="es-CL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3" name="Elipse 12">
            <a:hlinkClick r:id="rId6" action="ppaction://hlinksldjump"/>
          </p:cNvPr>
          <p:cNvSpPr/>
          <p:nvPr/>
        </p:nvSpPr>
        <p:spPr>
          <a:xfrm>
            <a:off x="5375850" y="984460"/>
            <a:ext cx="967800" cy="958639"/>
          </a:xfrm>
          <a:prstGeom prst="ellipse">
            <a:avLst/>
          </a:prstGeom>
          <a:solidFill>
            <a:srgbClr val="8EBC7A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Sao </a:t>
            </a:r>
            <a:r>
              <a:rPr kumimoji="0" lang="es-MX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Mộc</a:t>
            </a:r>
            <a:endParaRPr kumimoji="0" lang="es-CL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1" name="Elipse 10">
            <a:hlinkClick r:id="rId7" action="ppaction://hlinksldjump"/>
          </p:cNvPr>
          <p:cNvSpPr/>
          <p:nvPr/>
        </p:nvSpPr>
        <p:spPr>
          <a:xfrm>
            <a:off x="6201562" y="4702078"/>
            <a:ext cx="1012408" cy="955771"/>
          </a:xfrm>
          <a:prstGeom prst="ellipse">
            <a:avLst/>
          </a:prstGeom>
          <a:solidFill>
            <a:srgbClr val="969CA8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Sao </a:t>
            </a:r>
            <a:r>
              <a:rPr kumimoji="0" lang="es-MX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Thủy</a:t>
            </a:r>
            <a:endParaRPr kumimoji="0" lang="es-MX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2" name="Elipse 11">
            <a:hlinkClick r:id="rId8" action="ppaction://hlinksldjump"/>
          </p:cNvPr>
          <p:cNvSpPr/>
          <p:nvPr/>
        </p:nvSpPr>
        <p:spPr>
          <a:xfrm>
            <a:off x="9886950" y="920232"/>
            <a:ext cx="1021864" cy="946668"/>
          </a:xfrm>
          <a:prstGeom prst="ellipse">
            <a:avLst/>
          </a:prstGeom>
          <a:solidFill>
            <a:srgbClr val="DBAA34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Sao </a:t>
            </a:r>
            <a:r>
              <a:rPr kumimoji="0" lang="es-MX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Hỏa</a:t>
            </a:r>
            <a:endParaRPr kumimoji="0" lang="es-CL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B1EB21-C29A-FFC5-DADA-DA7A3F60026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1522" y="2972540"/>
            <a:ext cx="1356683" cy="135668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4C13866-A813-0734-E29B-35B72336632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1958" y="3684922"/>
            <a:ext cx="1388581" cy="1388581"/>
          </a:xfrm>
          <a:prstGeom prst="rect">
            <a:avLst/>
          </a:prstGeom>
        </p:spPr>
      </p:pic>
      <p:sp>
        <p:nvSpPr>
          <p:cNvPr id="15" name="Elipse 10">
            <a:hlinkClick r:id="rId11" action="ppaction://hlinksldjump"/>
            <a:extLst>
              <a:ext uri="{FF2B5EF4-FFF2-40B4-BE49-F238E27FC236}">
                <a16:creationId xmlns:a16="http://schemas.microsoft.com/office/drawing/2014/main" id="{A1735FED-F80F-AA48-35BE-A7C98D9D9531}"/>
              </a:ext>
            </a:extLst>
          </p:cNvPr>
          <p:cNvSpPr/>
          <p:nvPr/>
        </p:nvSpPr>
        <p:spPr>
          <a:xfrm>
            <a:off x="9169400" y="3915269"/>
            <a:ext cx="1181100" cy="955771"/>
          </a:xfrm>
          <a:prstGeom prst="ellipse">
            <a:avLst/>
          </a:prstGeom>
          <a:solidFill>
            <a:schemeClr val="accent2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Sao </a:t>
            </a:r>
            <a:r>
              <a:rPr kumimoji="0" lang="es-MX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Diêm</a:t>
            </a:r>
            <a:r>
              <a:rPr kumimoji="0" lang="es-MX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s-MX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vương</a:t>
            </a:r>
            <a:endParaRPr kumimoji="0" lang="es-MX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9" name="Elipse 10">
            <a:hlinkClick r:id="rId12" action="ppaction://hlinksldjump"/>
            <a:extLst>
              <a:ext uri="{FF2B5EF4-FFF2-40B4-BE49-F238E27FC236}">
                <a16:creationId xmlns:a16="http://schemas.microsoft.com/office/drawing/2014/main" id="{3291AE69-2CCE-7E94-9EF0-F946D27E4E7B}"/>
              </a:ext>
            </a:extLst>
          </p:cNvPr>
          <p:cNvSpPr/>
          <p:nvPr/>
        </p:nvSpPr>
        <p:spPr>
          <a:xfrm>
            <a:off x="3359217" y="3203000"/>
            <a:ext cx="975494" cy="955771"/>
          </a:xfrm>
          <a:prstGeom prst="ellipse">
            <a:avLst/>
          </a:prstGeom>
          <a:solidFill>
            <a:schemeClr val="accent5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Trái</a:t>
            </a:r>
            <a:r>
              <a:rPr kumimoji="0" lang="es-MX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s-MX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Đất</a:t>
            </a:r>
            <a:endParaRPr kumimoji="0" lang="es-MX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4" name="NAVE"/>
          <p:cNvGrpSpPr/>
          <p:nvPr/>
        </p:nvGrpSpPr>
        <p:grpSpPr>
          <a:xfrm>
            <a:off x="347031" y="4301909"/>
            <a:ext cx="2194560" cy="1830600"/>
            <a:chOff x="473051" y="4548249"/>
            <a:chExt cx="1634866" cy="1630483"/>
          </a:xfrm>
        </p:grpSpPr>
        <p:pic>
          <p:nvPicPr>
            <p:cNvPr id="5" name="Picture 4" descr="Resultado de imagen para ovni pn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3051" y="4548249"/>
              <a:ext cx="1634866" cy="16304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6" descr="Resultado de imagen para marciano  png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5936"/>
            <a:stretch/>
          </p:blipFill>
          <p:spPr bwMode="auto">
            <a:xfrm>
              <a:off x="977431" y="4823225"/>
              <a:ext cx="626106" cy="5402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ADEEC838-9DE7-AAB4-FAC2-5394DDF078B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0" y="0"/>
            <a:ext cx="703386" cy="703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970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1.85185E-6 L 0.00195 -0.350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" y="-1754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5 -0.3507 L 0.24713 -0.48172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88" y="-6574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4714 -0.48171 L 0.24714 -0.48148 C 0.25039 -0.47709 0.25404 -0.47176 0.25768 -0.46667 C 0.25924 -0.46459 0.26172 -0.46296 0.26328 -0.46088 C 0.26458 -0.45903 0.26458 -0.45671 0.26589 -0.45486 C 0.26927 -0.45093 0.27331 -0.44722 0.27708 -0.44352 L 0.28229 -0.4375 C 0.28932 -0.42269 0.28008 -0.44097 0.29075 -0.42593 C 0.29193 -0.42384 0.29193 -0.42176 0.29336 -0.41991 C 0.29661 -0.41597 0.30078 -0.41204 0.30443 -0.40857 L 0.30964 -0.40255 L 0.31536 -0.3963 C 0.32174 -0.38334 0.31354 -0.4 0.3237 -0.38334 C 0.32474 -0.38125 0.325 -0.37917 0.32643 -0.37732 C 0.33346 -0.36528 0.32943 -0.37338 0.33737 -0.36389 C 0.33945 -0.36111 0.34089 -0.35857 0.34271 -0.35602 C 0.34271 -0.35579 0.35638 -0.34144 0.35911 -0.33866 L 0.36484 -0.33264 C 0.36589 -0.33079 0.36615 -0.32871 0.36758 -0.32685 C 0.37083 -0.32269 0.37852 -0.31505 0.37852 -0.31482 C 0.3832 -0.30486 0.37956 -0.31111 0.39219 -0.29769 L 0.39766 -0.2919 L 0.40325 -0.28588 C 0.4095 -0.27222 0.40052 -0.28912 0.41419 -0.27454 C 0.42214 -0.26574 0.40794 -0.26621 0.42786 -0.25695 L 0.43646 -0.25255 " pathEditMode="relative" rAng="0" ptsTypes="AAAAAAAAAAAAAAAAAAAAAAAAAA">
                                      <p:cBhvr>
                                        <p:cTn id="2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66" y="11458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3646 -0.25255 L 0.43646 -0.25209 C 0.46055 -0.26667 0.43816 -0.2551 0.4599 -0.26389 C 0.46263 -0.26528 0.46459 -0.26667 0.46745 -0.26783 C 0.4698 -0.26852 0.47331 -0.26899 0.4754 -0.26991 C 0.48503 -0.27338 0.48112 -0.27338 0.48842 -0.27639 C 0.49076 -0.27755 0.49388 -0.27825 0.49649 -0.2794 C 0.49922 -0.28056 0.50157 -0.28195 0.50404 -0.28311 C 0.50586 -0.28426 0.5073 -0.28519 0.50938 -0.28612 C 0.5142 -0.2882 0.52006 -0.28982 0.525 -0.2919 L 0.53295 -0.29491 C 0.53555 -0.29746 0.53516 -0.29815 0.54102 -0.30047 C 0.54323 -0.30139 0.54623 -0.30255 0.54857 -0.30348 C 0.55079 -0.30417 0.5517 -0.30533 0.55404 -0.30625 C 0.56016 -0.3088 0.56446 -0.30996 0.57214 -0.31204 C 0.57852 -0.31551 0.5823 -0.31806 0.59297 -0.32061 L 0.60873 -0.32431 C 0.6211 -0.33033 0.61355 -0.32732 0.63217 -0.33426 C 0.63503 -0.33496 0.63855 -0.33565 0.64024 -0.33704 C 0.65013 -0.34422 0.64024 -0.33774 0.65313 -0.34352 C 0.66433 -0.34862 0.65196 -0.34491 0.66615 -0.34862 C 0.67292 -0.35556 0.66342 -0.34723 0.67683 -0.35325 C 0.67865 -0.35417 0.678 -0.35533 0.6793 -0.35602 C 0.68152 -0.35718 0.68503 -0.35788 0.68724 -0.35926 C 0.68907 -0.35996 0.6905 -0.36088 0.69258 -0.36181 C 0.69493 -0.36297 0.69805 -0.36366 0.7004 -0.36482 C 0.70248 -0.36551 0.70352 -0.36667 0.7056 -0.3676 C 0.70795 -0.36875 0.71107 -0.36945 0.71329 -0.37038 C 0.7155 -0.37153 0.71641 -0.37246 0.71875 -0.37338 C 0.72097 -0.37408 0.72383 -0.37477 0.72657 -0.37524 C 0.72735 -0.37639 0.72735 -0.37732 0.72917 -0.37825 C 0.73777 -0.38218 0.73698 -0.37848 0.73698 -0.38079 " pathEditMode="relative" rAng="0" ptsTypes="AAAAAAAAAAAAAAAAAAAAAAAAAAAAAAAA">
                                      <p:cBhvr>
                                        <p:cTn id="3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26" y="-6389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3385 -0.38125 L 0.67943 0.09676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21" y="23889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7943 0.09676 L 0.20325 -0.00718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854" y="-4653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  <p:bldP spid="11" grpId="0" animBg="1"/>
      <p:bldP spid="12" grpId="0" animBg="1"/>
      <p:bldP spid="15" grpId="0" animBg="1"/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/>
          <p:cNvSpPr txBox="1"/>
          <p:nvPr/>
        </p:nvSpPr>
        <p:spPr>
          <a:xfrm>
            <a:off x="1316079" y="343648"/>
            <a:ext cx="9342395" cy="3970318"/>
          </a:xfrm>
          <a:prstGeom prst="rect">
            <a:avLst/>
          </a:prstGeom>
          <a:solidFill>
            <a:srgbClr val="0070C0"/>
          </a:solidFill>
          <a:ln w="5715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Hoạt động dưới đây mang lại lợi ích gì?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9" name="BUENO"/>
          <p:cNvSpPr/>
          <p:nvPr/>
        </p:nvSpPr>
        <p:spPr>
          <a:xfrm>
            <a:off x="1403496" y="4539916"/>
            <a:ext cx="4403745" cy="161113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A. </a:t>
            </a:r>
            <a:r>
              <a:rPr kumimoji="0" lang="sv-S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Tạo ra trang phục, chăn màn,...</a:t>
            </a:r>
            <a:endParaRPr kumimoji="0" lang="es-CL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3" name="MALO1"/>
          <p:cNvSpPr/>
          <p:nvPr/>
        </p:nvSpPr>
        <p:spPr>
          <a:xfrm>
            <a:off x="6882063" y="4560631"/>
            <a:ext cx="4002132" cy="161113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B.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Mang lại vật dụng đun và đựng nước</a:t>
            </a:r>
            <a:endParaRPr kumimoji="0" lang="es-CL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026" name="MARCIANO1" descr="Resultado de imagen para marciano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3313" y="4273817"/>
            <a:ext cx="1091867" cy="1980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6551" y="2302257"/>
            <a:ext cx="2152357" cy="1990745"/>
          </a:xfrm>
          <a:prstGeom prst="rect">
            <a:avLst/>
          </a:prstGeom>
        </p:spPr>
      </p:pic>
      <p:pic>
        <p:nvPicPr>
          <p:cNvPr id="2050" name="Picture 2" descr="Resultado de imagen para marciano  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730" y="2429539"/>
            <a:ext cx="1527464" cy="2057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F7A3716-315D-33D8-480C-08AE2C0E5D22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00" t="14716" r="45517" b="58276"/>
          <a:stretch/>
        </p:blipFill>
        <p:spPr>
          <a:xfrm>
            <a:off x="4181984" y="940251"/>
            <a:ext cx="3726773" cy="31602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2D995D5-A959-51D5-C135-14F6D745233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0"/>
            <a:ext cx="703386" cy="703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539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</TotalTime>
  <Words>1323</Words>
  <Application>Microsoft Office PowerPoint</Application>
  <PresentationFormat>Widescreen</PresentationFormat>
  <Paragraphs>218</Paragraphs>
  <Slides>47</Slides>
  <Notes>43</Notes>
  <HiddenSlides>0</HiddenSlides>
  <MMClips>14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47</vt:i4>
      </vt:variant>
    </vt:vector>
  </HeadingPairs>
  <TitlesOfParts>
    <vt:vector size="56" baseType="lpstr">
      <vt:lpstr>Arial</vt:lpstr>
      <vt:lpstr>Calibri</vt:lpstr>
      <vt:lpstr>Calibri Light</vt:lpstr>
      <vt:lpstr>UTM Avo</vt:lpstr>
      <vt:lpstr>Wingdings</vt:lpstr>
      <vt:lpstr>Office Theme</vt:lpstr>
      <vt:lpstr>1_Office Theme</vt:lpstr>
      <vt:lpstr>Tema de Office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Ziczac</dc:creator>
  <cp:lastModifiedBy>hung.nv2510hung.nv2510</cp:lastModifiedBy>
  <cp:revision>7</cp:revision>
  <dcterms:created xsi:type="dcterms:W3CDTF">2023-04-10T09:01:57Z</dcterms:created>
  <dcterms:modified xsi:type="dcterms:W3CDTF">2023-08-15T07:12:37Z</dcterms:modified>
</cp:coreProperties>
</file>