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4"/>
  </p:notesMasterIdLst>
  <p:sldIdLst>
    <p:sldId id="309" r:id="rId2"/>
    <p:sldId id="348" r:id="rId3"/>
    <p:sldId id="349" r:id="rId4"/>
    <p:sldId id="358" r:id="rId5"/>
    <p:sldId id="357" r:id="rId6"/>
    <p:sldId id="359" r:id="rId7"/>
    <p:sldId id="363" r:id="rId8"/>
    <p:sldId id="362" r:id="rId9"/>
    <p:sldId id="361" r:id="rId10"/>
    <p:sldId id="360" r:id="rId11"/>
    <p:sldId id="364" r:id="rId12"/>
    <p:sldId id="367" r:id="rId13"/>
    <p:sldId id="365" r:id="rId14"/>
    <p:sldId id="366" r:id="rId15"/>
    <p:sldId id="368" r:id="rId16"/>
    <p:sldId id="350" r:id="rId17"/>
    <p:sldId id="352" r:id="rId18"/>
    <p:sldId id="354" r:id="rId19"/>
    <p:sldId id="355" r:id="rId20"/>
    <p:sldId id="371" r:id="rId21"/>
    <p:sldId id="375" r:id="rId22"/>
    <p:sldId id="374" r:id="rId23"/>
  </p:sldIdLst>
  <p:sldSz cx="9144000" cy="6858000" type="screen4x3"/>
  <p:notesSz cx="7104063" cy="10234613"/>
  <p:custDataLst>
    <p:tags r:id="rId2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650" y="2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E9C3125-3867-41D5-AB1E-52CD62B5EAAB}" type="datetimeFigureOut">
              <a:rPr lang="zh-CN" altLang="en-US"/>
              <a:pPr>
                <a:defRPr/>
              </a:pPr>
              <a:t>2025/4/22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E5E25F6-18FA-4AA1-B469-2F839B7C7C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B7C97-82C3-445D-B0C8-856CBCBB983A}" type="datetimeFigureOut">
              <a:rPr lang="zh-CN" altLang="en-US" smtClean="0"/>
              <a:pPr>
                <a:defRPr/>
              </a:pPr>
              <a:t>2025/4/22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0F71A-BC55-4B6F-ACE4-D4CED1A6AC58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2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B7C97-82C3-445D-B0C8-856CBCBB983A}" type="datetimeFigureOut">
              <a:rPr lang="zh-CN" altLang="en-US" smtClean="0"/>
              <a:pPr>
                <a:defRPr/>
              </a:pPr>
              <a:t>2025/4/22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0F71A-BC55-4B6F-ACE4-D4CED1A6AC58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394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B7C97-82C3-445D-B0C8-856CBCBB983A}" type="datetimeFigureOut">
              <a:rPr lang="zh-CN" altLang="en-US" smtClean="0"/>
              <a:pPr>
                <a:defRPr/>
              </a:pPr>
              <a:t>2025/4/22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0F71A-BC55-4B6F-ACE4-D4CED1A6AC58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63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B7C97-82C3-445D-B0C8-856CBCBB983A}" type="datetimeFigureOut">
              <a:rPr lang="zh-CN" altLang="en-US" smtClean="0"/>
              <a:pPr>
                <a:defRPr/>
              </a:pPr>
              <a:t>2025/4/22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0F71A-BC55-4B6F-ACE4-D4CED1A6AC58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46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B7C97-82C3-445D-B0C8-856CBCBB983A}" type="datetimeFigureOut">
              <a:rPr lang="zh-CN" altLang="en-US" smtClean="0"/>
              <a:pPr>
                <a:defRPr/>
              </a:pPr>
              <a:t>2025/4/22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0F71A-BC55-4B6F-ACE4-D4CED1A6AC58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47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B7C97-82C3-445D-B0C8-856CBCBB983A}" type="datetimeFigureOut">
              <a:rPr lang="zh-CN" altLang="en-US" smtClean="0"/>
              <a:pPr>
                <a:defRPr/>
              </a:pPr>
              <a:t>2025/4/22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0F71A-BC55-4B6F-ACE4-D4CED1A6AC58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53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B7C97-82C3-445D-B0C8-856CBCBB983A}" type="datetimeFigureOut">
              <a:rPr lang="zh-CN" altLang="en-US" smtClean="0"/>
              <a:pPr>
                <a:defRPr/>
              </a:pPr>
              <a:t>2025/4/22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0F71A-BC55-4B6F-ACE4-D4CED1A6AC58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33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B7C97-82C3-445D-B0C8-856CBCBB983A}" type="datetimeFigureOut">
              <a:rPr lang="zh-CN" altLang="en-US" smtClean="0"/>
              <a:pPr>
                <a:defRPr/>
              </a:pPr>
              <a:t>2025/4/22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0F71A-BC55-4B6F-ACE4-D4CED1A6AC58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21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B7C97-82C3-445D-B0C8-856CBCBB983A}" type="datetimeFigureOut">
              <a:rPr lang="zh-CN" altLang="en-US" smtClean="0"/>
              <a:pPr>
                <a:defRPr/>
              </a:pPr>
              <a:t>2025/4/22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0F71A-BC55-4B6F-ACE4-D4CED1A6AC58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37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B7C97-82C3-445D-B0C8-856CBCBB983A}" type="datetimeFigureOut">
              <a:rPr lang="zh-CN" altLang="en-US" smtClean="0"/>
              <a:pPr>
                <a:defRPr/>
              </a:pPr>
              <a:t>2025/4/22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0F71A-BC55-4B6F-ACE4-D4CED1A6AC58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25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B7C97-82C3-445D-B0C8-856CBCBB983A}" type="datetimeFigureOut">
              <a:rPr lang="zh-CN" altLang="en-US" smtClean="0"/>
              <a:pPr>
                <a:defRPr/>
              </a:pPr>
              <a:t>2025/4/22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0F71A-BC55-4B6F-ACE4-D4CED1A6AC58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61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1B7C97-82C3-445D-B0C8-856CBCBB983A}" type="datetimeFigureOut">
              <a:rPr lang="zh-CN" altLang="en-US" smtClean="0"/>
              <a:pPr>
                <a:defRPr/>
              </a:pPr>
              <a:t>2025/4/22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B0F71A-BC55-4B6F-ACE4-D4CED1A6AC58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70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972128" y="1974305"/>
            <a:ext cx="5930900" cy="817563"/>
          </a:xfrm>
          <a:prstGeom prst="rect">
            <a:avLst/>
          </a:prstGeom>
        </p:spPr>
        <p:txBody>
          <a:bodyPr vert="horz" wrap="square" lIns="56524" tIns="28262" rIns="56524" bIns="28262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Chào mừng các con đến với tiết học vần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064" y="7023"/>
            <a:ext cx="9339943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Chuột con đáng yêu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  </a:t>
            </a: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Chú chuột nọ bé nhất lớp nên thường bị bạn trêu.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Một hôm, chuột phụng phịu nói với mẹ: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Ở trường, các bạn gọi con là “Tí teo”. Con chả đi học nữa.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Ngừng một lát, chú thở dài, nói thêm: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Ước gì con to như bạn voi.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Chuột mẹ dịu dàng: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Họ nhà ta ai cũng bé nhỏ, con ạ. Nếu con to như voi thì làm sao mẹ bế được con?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Chuột con nghe vậy, hiểu ra ngay. Nó </a:t>
            </a:r>
            <a:r>
              <a:rPr lang="en-US" sz="2400" dirty="0" err="1">
                <a:ea typeface="AvantGarde" panose="00000400000000000000" pitchFamily="2" charset="-93"/>
                <a:cs typeface="Arial" panose="020B0604020202020204" pitchFamily="34" charset="0"/>
              </a:rPr>
              <a:t>dụi</a:t>
            </a: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đầu vào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lòng mẹ, nói: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Vậy thì con thích là chuột con bé nhỏ của mẹ hơn.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ea typeface="AvantGarde" panose="00000400000000000000" pitchFamily="2" charset="-93"/>
                <a:cs typeface="Arial" panose="020B0604020202020204" pitchFamily="34" charset="0"/>
              </a:rPr>
              <a:t>                                                         Phỏng theo truyện nước ngoài ( </a:t>
            </a:r>
            <a:r>
              <a:rPr lang="en-US" sz="1600" dirty="0" err="1">
                <a:ea typeface="AvantGarde" panose="00000400000000000000" pitchFamily="2" charset="-93"/>
                <a:cs typeface="Arial" panose="020B0604020202020204" pitchFamily="34" charset="0"/>
              </a:rPr>
              <a:t>Nguyễn</a:t>
            </a:r>
            <a:r>
              <a:rPr lang="en-US" sz="1600" dirty="0">
                <a:ea typeface="AvantGarde" panose="00000400000000000000" pitchFamily="2" charset="-93"/>
                <a:cs typeface="Arial" panose="020B0604020202020204" pitchFamily="34" charset="0"/>
              </a:rPr>
              <a:t> Hoàng kể)</a:t>
            </a:r>
            <a:endParaRPr lang="vi-VN" sz="1400" dirty="0"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372" y="2720992"/>
            <a:ext cx="291501" cy="1948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6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334" y="3238041"/>
            <a:ext cx="276417" cy="238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7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431" y="3802049"/>
            <a:ext cx="290467" cy="248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8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372" y="547342"/>
            <a:ext cx="300586" cy="1802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1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9" name="Oval 8"/>
          <p:cNvSpPr/>
          <p:nvPr/>
        </p:nvSpPr>
        <p:spPr>
          <a:xfrm>
            <a:off x="-5050" y="1036240"/>
            <a:ext cx="232564" cy="208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2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2194" y="1627187"/>
            <a:ext cx="240713" cy="212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3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31380" y="1576992"/>
            <a:ext cx="224404" cy="2626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4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372" y="2132954"/>
            <a:ext cx="279003" cy="2055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5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43564" y="3753581"/>
            <a:ext cx="252806" cy="2444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9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3064" y="4874992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10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94616" y="4890601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11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-5050" y="5958226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12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078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064" y="7023"/>
            <a:ext cx="9339943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Chuột con đáng yêu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  </a:t>
            </a: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Chú chuột nọ bé nhất lớp nên thường bị bạn trêu.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Một hôm, chuột phụng phịu nói với mẹ: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Ở trường, các bạn gọi con là “Tí teo”. Con chả đi học nữa.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Ngừng một lát, chú thở dài, nói thêm: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Ước gì con to như bạn voi.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Chuột mẹ dịu dàng: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- Họ nhà ta ai cũng bé nhỏ, con ạ. </a:t>
            </a: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Nếu con to như voi thì làm sao mẹ bế được con?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Chuột con nghe vậy, hiểu ra ngay. Nó </a:t>
            </a:r>
            <a:r>
              <a:rPr lang="en-US" sz="2400" dirty="0" err="1">
                <a:ea typeface="AvantGarde" panose="00000400000000000000" pitchFamily="2" charset="-93"/>
                <a:cs typeface="Arial" panose="020B0604020202020204" pitchFamily="34" charset="0"/>
              </a:rPr>
              <a:t>dụi</a:t>
            </a: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đầu vào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lòng mẹ, nói: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Vậy thì con thích là chuột con bé nhỏ của mẹ hơn.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ea typeface="AvantGarde" panose="00000400000000000000" pitchFamily="2" charset="-93"/>
                <a:cs typeface="Arial" panose="020B0604020202020204" pitchFamily="34" charset="0"/>
              </a:rPr>
              <a:t>                                                         Phỏng theo truyện nước ngoài ( </a:t>
            </a:r>
            <a:r>
              <a:rPr lang="en-US" sz="1600" dirty="0" err="1">
                <a:ea typeface="AvantGarde" panose="00000400000000000000" pitchFamily="2" charset="-93"/>
                <a:cs typeface="Arial" panose="020B0604020202020204" pitchFamily="34" charset="0"/>
              </a:rPr>
              <a:t>Nguyễn</a:t>
            </a:r>
            <a:r>
              <a:rPr lang="en-US" sz="1600" dirty="0">
                <a:ea typeface="AvantGarde" panose="00000400000000000000" pitchFamily="2" charset="-93"/>
                <a:cs typeface="Arial" panose="020B0604020202020204" pitchFamily="34" charset="0"/>
              </a:rPr>
              <a:t> Hoàng kể)</a:t>
            </a:r>
            <a:endParaRPr lang="vi-VN" sz="1400" dirty="0"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372" y="2720992"/>
            <a:ext cx="291501" cy="1948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6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334" y="3238041"/>
            <a:ext cx="276417" cy="238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7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431" y="3802049"/>
            <a:ext cx="290467" cy="248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8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372" y="547342"/>
            <a:ext cx="300586" cy="1802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1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9" name="Oval 8"/>
          <p:cNvSpPr/>
          <p:nvPr/>
        </p:nvSpPr>
        <p:spPr>
          <a:xfrm>
            <a:off x="-5050" y="1036240"/>
            <a:ext cx="232564" cy="208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2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2194" y="1627187"/>
            <a:ext cx="240713" cy="212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3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31380" y="1576992"/>
            <a:ext cx="224404" cy="2626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4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372" y="2132954"/>
            <a:ext cx="279003" cy="2055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5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00485" y="3802049"/>
            <a:ext cx="252806" cy="2444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9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3064" y="4874992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10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26302" y="4874992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11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-5050" y="5958226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12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964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064" y="7023"/>
            <a:ext cx="9339943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Chuột con đáng yêu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  </a:t>
            </a: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Chú chuột nọ bé nhất lớp nên thường bị bạn trêu.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Một hôm, chuột phụng phịu nói với mẹ: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Ở trường, các bạn gọi con là “Tí teo”. Con chả đi học nữa.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Ngừng một lát, chú thở dài, nói thêm: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Ước gì con to như bạn voi.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Chuột mẹ dịu dàng: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Họ nhà ta ai cũng bé nhỏ, con ạ. </a:t>
            </a: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Nếu con to như voi thì làm sao mẹ bế được con?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Chuột con nghe vậy, hiểu ra ngay. Nó </a:t>
            </a:r>
            <a:r>
              <a:rPr lang="en-US" sz="2400" dirty="0" err="1">
                <a:ea typeface="AvantGarde" panose="00000400000000000000" pitchFamily="2" charset="-93"/>
                <a:cs typeface="Arial" panose="020B0604020202020204" pitchFamily="34" charset="0"/>
              </a:rPr>
              <a:t>dụi</a:t>
            </a: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đầu vào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lòng mẹ, nói: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Vậy thì con thích là chuột con bé nhỏ của mẹ hơn.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ea typeface="AvantGarde" panose="00000400000000000000" pitchFamily="2" charset="-93"/>
                <a:cs typeface="Arial" panose="020B0604020202020204" pitchFamily="34" charset="0"/>
              </a:rPr>
              <a:t>                                                         Phỏng theo truyện nước ngoài ( </a:t>
            </a:r>
            <a:r>
              <a:rPr lang="en-US" sz="1600" dirty="0" err="1">
                <a:ea typeface="AvantGarde" panose="00000400000000000000" pitchFamily="2" charset="-93"/>
                <a:cs typeface="Arial" panose="020B0604020202020204" pitchFamily="34" charset="0"/>
              </a:rPr>
              <a:t>Nguyễn</a:t>
            </a:r>
            <a:r>
              <a:rPr lang="en-US" sz="1600" dirty="0">
                <a:ea typeface="AvantGarde" panose="00000400000000000000" pitchFamily="2" charset="-93"/>
                <a:cs typeface="Arial" panose="020B0604020202020204" pitchFamily="34" charset="0"/>
              </a:rPr>
              <a:t> Hoàng kể)</a:t>
            </a:r>
            <a:endParaRPr lang="vi-VN" sz="1400" dirty="0"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372" y="2720992"/>
            <a:ext cx="291501" cy="1948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6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6" name="Oval 5"/>
          <p:cNvSpPr/>
          <p:nvPr/>
        </p:nvSpPr>
        <p:spPr>
          <a:xfrm>
            <a:off x="82460" y="3224978"/>
            <a:ext cx="276417" cy="238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7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7872" y="3828175"/>
            <a:ext cx="290467" cy="248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8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372" y="547342"/>
            <a:ext cx="300586" cy="1802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1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9" name="Oval 8"/>
          <p:cNvSpPr/>
          <p:nvPr/>
        </p:nvSpPr>
        <p:spPr>
          <a:xfrm>
            <a:off x="-5050" y="1036240"/>
            <a:ext cx="232564" cy="208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2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2194" y="1627187"/>
            <a:ext cx="240713" cy="212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3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31380" y="1576992"/>
            <a:ext cx="224404" cy="2626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4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372" y="2132954"/>
            <a:ext cx="279003" cy="2055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5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46206" y="3708060"/>
            <a:ext cx="252806" cy="2444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9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3064" y="4874992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10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72023" y="4874992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11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-5050" y="5958226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12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838128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064" y="7023"/>
            <a:ext cx="9339943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Chuột con đáng yêu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  </a:t>
            </a: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Chú chuột nọ bé nhất lớp nên thường bị bạn trêu.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Một hôm, chuột phụng phịu nói với mẹ: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Ở trường, các bạn gọi con là “Tí teo”. Con chả đi học nữa.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Ngừng một lát, chú thở dài, nói thêm: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Ước gì con to như bạn voi.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Chuột mẹ dịu dàng: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Họ nhà ta ai cũng bé nhỏ, con ạ. Nếu con to như voi thì làm sao mẹ bế được con?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Chuột con nghe vậy, hiểu ra ngay. </a:t>
            </a: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Nó </a:t>
            </a:r>
            <a:r>
              <a:rPr lang="en-US" sz="2400" dirty="0" err="1">
                <a:ea typeface="AvantGarde" panose="00000400000000000000" pitchFamily="2" charset="-93"/>
                <a:cs typeface="Arial" panose="020B0604020202020204" pitchFamily="34" charset="0"/>
              </a:rPr>
              <a:t>dụi</a:t>
            </a: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đầu vào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lòng mẹ, nói: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Vậy thì con thích là chuột con bé nhỏ của mẹ hơn.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ea typeface="AvantGarde" panose="00000400000000000000" pitchFamily="2" charset="-93"/>
                <a:cs typeface="Arial" panose="020B0604020202020204" pitchFamily="34" charset="0"/>
              </a:rPr>
              <a:t>                                                         Phỏng theo truyện nước ngoài ( </a:t>
            </a:r>
            <a:r>
              <a:rPr lang="en-US" sz="1600" dirty="0" err="1">
                <a:ea typeface="AvantGarde" panose="00000400000000000000" pitchFamily="2" charset="-93"/>
                <a:cs typeface="Arial" panose="020B0604020202020204" pitchFamily="34" charset="0"/>
              </a:rPr>
              <a:t>Nguyễn</a:t>
            </a:r>
            <a:r>
              <a:rPr lang="en-US" sz="1600" dirty="0">
                <a:ea typeface="AvantGarde" panose="00000400000000000000" pitchFamily="2" charset="-93"/>
                <a:cs typeface="Arial" panose="020B0604020202020204" pitchFamily="34" charset="0"/>
              </a:rPr>
              <a:t> Hoàng kể)</a:t>
            </a:r>
            <a:endParaRPr lang="vi-VN" sz="1400" dirty="0"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372" y="2720992"/>
            <a:ext cx="291501" cy="1948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6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334" y="3238041"/>
            <a:ext cx="276417" cy="238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7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431" y="3802049"/>
            <a:ext cx="290467" cy="248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8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372" y="547342"/>
            <a:ext cx="300586" cy="1802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1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9" name="Oval 8"/>
          <p:cNvSpPr/>
          <p:nvPr/>
        </p:nvSpPr>
        <p:spPr>
          <a:xfrm>
            <a:off x="-5050" y="1036240"/>
            <a:ext cx="232564" cy="208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2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2194" y="1627187"/>
            <a:ext cx="240713" cy="212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3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31380" y="1576992"/>
            <a:ext cx="224404" cy="2626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4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372" y="2132954"/>
            <a:ext cx="279003" cy="2055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5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90172" y="3761069"/>
            <a:ext cx="252806" cy="2444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9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3064" y="4874992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10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642392" y="4874992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11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-5050" y="5958226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12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655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064" y="7023"/>
            <a:ext cx="9339943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Chuột con đáng yêu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  </a:t>
            </a: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Chú chuột nọ bé nhất lớp nên thường bị bạn trêu.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Một hôm, chuột phụng phịu nói với mẹ: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Ở trường, các bạn gọi con là “Tí teo”. Con chả đi học nữa.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Ngừng một lát, chú thở dài, nói thêm: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Ước gì con to như bạn voi.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Chuột mẹ dịu dàng: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Họ nhà ta ai cũng bé nhỏ, con ạ. Nếu con to như voi thì làm sao mẹ bế được con?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Chuột con nghe vậy, hiểu ra ngay. </a:t>
            </a: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Nó </a:t>
            </a:r>
            <a:r>
              <a:rPr lang="en-US" sz="2400" dirty="0" err="1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dụi</a:t>
            </a: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 đầu vào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lòng mẹ, nói: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Vậy thì con thích là chuột con bé nhỏ của mẹ hơn.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ea typeface="AvantGarde" panose="00000400000000000000" pitchFamily="2" charset="-93"/>
                <a:cs typeface="Arial" panose="020B0604020202020204" pitchFamily="34" charset="0"/>
              </a:rPr>
              <a:t>                                                         Phỏng theo truyện nước ngoài ( </a:t>
            </a:r>
            <a:r>
              <a:rPr lang="en-US" sz="1600" dirty="0" err="1">
                <a:ea typeface="AvantGarde" panose="00000400000000000000" pitchFamily="2" charset="-93"/>
                <a:cs typeface="Arial" panose="020B0604020202020204" pitchFamily="34" charset="0"/>
              </a:rPr>
              <a:t>Nguyễn</a:t>
            </a:r>
            <a:r>
              <a:rPr lang="en-US" sz="1600" dirty="0">
                <a:ea typeface="AvantGarde" panose="00000400000000000000" pitchFamily="2" charset="-93"/>
                <a:cs typeface="Arial" panose="020B0604020202020204" pitchFamily="34" charset="0"/>
              </a:rPr>
              <a:t> Hoàng kể)</a:t>
            </a:r>
            <a:endParaRPr lang="vi-VN" sz="1400" dirty="0"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372" y="2720992"/>
            <a:ext cx="291501" cy="1948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6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334" y="3238041"/>
            <a:ext cx="276417" cy="238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7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431" y="3802049"/>
            <a:ext cx="290467" cy="248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8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372" y="547342"/>
            <a:ext cx="300586" cy="1802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1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9" name="Oval 8"/>
          <p:cNvSpPr/>
          <p:nvPr/>
        </p:nvSpPr>
        <p:spPr>
          <a:xfrm>
            <a:off x="-5050" y="1036240"/>
            <a:ext cx="232564" cy="208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2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2194" y="1627187"/>
            <a:ext cx="240713" cy="212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3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31380" y="1576992"/>
            <a:ext cx="224404" cy="2626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4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372" y="2132954"/>
            <a:ext cx="279003" cy="2055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5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43564" y="3753581"/>
            <a:ext cx="252806" cy="2444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9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3064" y="4874992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10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68490" y="4874991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11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-5050" y="5958226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12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376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064" y="7023"/>
            <a:ext cx="9339943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Chuột con đáng yêu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  </a:t>
            </a: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Chú chuột nọ bé nhất lớp nên thường bị bạn trêu.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Một hôm, chuột phụng phịu nói với mẹ: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Ở trường, các bạn gọi con là “Tí teo”. Con chả đi học nữa.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Ngừng một lát, chú thở dài, nói thêm: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Ước gì con to như bạn voi.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Chuột mẹ dịu dàng: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Họ nhà ta ai cũng bé nhỏ, con ạ. Nếu con to như voi thì làm sao mẹ bế được con?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Chuột con nghe vậy, hiểu ra ngay. Nó </a:t>
            </a:r>
            <a:r>
              <a:rPr lang="en-US" sz="2400" dirty="0" err="1">
                <a:ea typeface="AvantGarde" panose="00000400000000000000" pitchFamily="2" charset="-93"/>
                <a:cs typeface="Arial" panose="020B0604020202020204" pitchFamily="34" charset="0"/>
              </a:rPr>
              <a:t>dụi</a:t>
            </a: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đầu vào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lòng mẹ, nói: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Vậy thì con thích là chuột con bé nhỏ của mẹ hơn.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ea typeface="AvantGarde" panose="00000400000000000000" pitchFamily="2" charset="-93"/>
                <a:cs typeface="Arial" panose="020B0604020202020204" pitchFamily="34" charset="0"/>
              </a:rPr>
              <a:t>                                                         Phỏng theo truyện nước ngoài ( </a:t>
            </a:r>
            <a:r>
              <a:rPr lang="en-US" sz="1600" dirty="0" err="1">
                <a:ea typeface="AvantGarde" panose="00000400000000000000" pitchFamily="2" charset="-93"/>
                <a:cs typeface="Arial" panose="020B0604020202020204" pitchFamily="34" charset="0"/>
              </a:rPr>
              <a:t>Nguyễn</a:t>
            </a:r>
            <a:r>
              <a:rPr lang="en-US" sz="1600" dirty="0">
                <a:ea typeface="AvantGarde" panose="00000400000000000000" pitchFamily="2" charset="-93"/>
                <a:cs typeface="Arial" panose="020B0604020202020204" pitchFamily="34" charset="0"/>
              </a:rPr>
              <a:t> Hoàng kể)</a:t>
            </a:r>
            <a:endParaRPr lang="vi-VN" sz="1400" dirty="0"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372" y="2720992"/>
            <a:ext cx="291501" cy="1948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6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334" y="3238041"/>
            <a:ext cx="276417" cy="238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7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431" y="3802049"/>
            <a:ext cx="290467" cy="248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8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372" y="547342"/>
            <a:ext cx="300586" cy="1802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1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9" name="Oval 8"/>
          <p:cNvSpPr/>
          <p:nvPr/>
        </p:nvSpPr>
        <p:spPr>
          <a:xfrm>
            <a:off x="-5050" y="1036240"/>
            <a:ext cx="232564" cy="208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2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2194" y="1627187"/>
            <a:ext cx="240713" cy="212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3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31380" y="1576992"/>
            <a:ext cx="224404" cy="2626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4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372" y="2132954"/>
            <a:ext cx="279003" cy="2055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5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43564" y="3753581"/>
            <a:ext cx="252806" cy="2444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9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3064" y="4874992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10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69381" y="4874993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11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-5050" y="5958226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12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74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064" y="7023"/>
            <a:ext cx="9339943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Chuột con đáng yêu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B05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  Chú chuột nọ bé nhất lớp nên thường bị bạn trêu.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B05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Một hôm, chuột phụng phịu nói với mẹ: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B05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  - Ở trường, các bạn gọi con là “Tí teo”. Con chả đi học nữa.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  Ngừng một lát, chú thở dài, nói thêm: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  - Ước gì con to như bạn voi.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  Chuột mẹ dịu dàng: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  - Họ nhà ta ai cũng bé nhỏ, con ạ. Nếu con to như voi thì làm sao mẹ bế được con</a:t>
            </a: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  Chuột con nghe vậy, hiểu ra ngay. Nó </a:t>
            </a:r>
            <a:r>
              <a:rPr lang="en-US" sz="2400" dirty="0" err="1">
                <a:solidFill>
                  <a:srgbClr val="0070C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dụi</a:t>
            </a:r>
            <a:r>
              <a:rPr lang="en-US" sz="2400" dirty="0">
                <a:solidFill>
                  <a:srgbClr val="0070C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 đầu vào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lòng mẹ, nói: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Vậy thì con thích là chuột con bé nhỏ của mẹ hơn.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ea typeface="AvantGarde" panose="00000400000000000000" pitchFamily="2" charset="-93"/>
                <a:cs typeface="Arial" panose="020B0604020202020204" pitchFamily="34" charset="0"/>
              </a:rPr>
              <a:t>                                                         Phỏng theo truyện nước ngoài ( </a:t>
            </a:r>
            <a:r>
              <a:rPr lang="en-US" sz="1600" dirty="0" err="1">
                <a:ea typeface="AvantGarde" panose="00000400000000000000" pitchFamily="2" charset="-93"/>
                <a:cs typeface="Arial" panose="020B0604020202020204" pitchFamily="34" charset="0"/>
              </a:rPr>
              <a:t>Nguyễn</a:t>
            </a:r>
            <a:r>
              <a:rPr lang="en-US" sz="1600" dirty="0">
                <a:ea typeface="AvantGarde" panose="00000400000000000000" pitchFamily="2" charset="-93"/>
                <a:cs typeface="Arial" panose="020B0604020202020204" pitchFamily="34" charset="0"/>
              </a:rPr>
              <a:t> Hoàng kể)</a:t>
            </a:r>
            <a:endParaRPr lang="vi-VN" sz="1400" dirty="0"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11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065"/>
            <a:ext cx="9040491" cy="34812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44491" y="1716682"/>
            <a:ext cx="2024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 được to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 bạn voi.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56545" y="3082939"/>
            <a:ext cx="1705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 </a:t>
            </a:r>
          </a:p>
          <a:p>
            <a:r>
              <a:rPr lang="en-US" sz="2400" dirty="0" err="1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mẹ</a:t>
            </a: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 bế được con.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2204" y="3056813"/>
            <a:ext cx="198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 mẹ bế.</a:t>
            </a:r>
          </a:p>
        </p:txBody>
      </p:sp>
    </p:spTree>
    <p:extLst>
      <p:ext uri="{BB962C8B-B14F-4D97-AF65-F5344CB8AC3E}">
        <p14:creationId xmlns:p14="http://schemas.microsoft.com/office/powerpoint/2010/main" val="360858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4410"/>
            <a:ext cx="9171559" cy="4295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1755" y="749635"/>
            <a:ext cx="5888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a typeface="AvantGarde" panose="00000400000000000000" pitchFamily="2" charset="-93"/>
                <a:cs typeface="Arial" panose="020B0604020202020204" pitchFamily="34" charset="0"/>
              </a:rPr>
              <a:t>Chuột con  có gì đáng yêu?</a:t>
            </a:r>
            <a:endParaRPr lang="vi-VN" sz="3200" dirty="0"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51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90" y="777922"/>
            <a:ext cx="9126903" cy="5732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8" y="3799023"/>
            <a:ext cx="474304" cy="543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4" y="1724756"/>
            <a:ext cx="465154" cy="583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4" y="640089"/>
            <a:ext cx="508900" cy="615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04441" y="254702"/>
            <a:ext cx="3865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Chuột con đáng yêu</a:t>
            </a:r>
            <a:endParaRPr lang="vi-VN" sz="2800" b="1" dirty="0">
              <a:solidFill>
                <a:srgbClr val="FF0000"/>
              </a:solidFill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8" y="2162321"/>
            <a:ext cx="508900" cy="6154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7" y="2724724"/>
            <a:ext cx="465154" cy="5837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4" y="3215299"/>
            <a:ext cx="508900" cy="615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7" y="4554933"/>
            <a:ext cx="508900" cy="6154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7" y="5607911"/>
            <a:ext cx="465154" cy="58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9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064" y="7023"/>
            <a:ext cx="9339943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Chuột con đáng yêu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  </a:t>
            </a: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Chú chuột nọ bé nhất lớp nên thường bị bạn trêu.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Một hôm, chuột phụng phịu nói với mẹ: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Ở trường, các bạn gọi con là “Tí teo”. Con chả đi học nữa.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Ngừng một lát, chú thở dài, nói thêm: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Ước gì con to như bạn voi.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Chuột mẹ dịu dàng: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Họ nhà ta ai cũng bé nhỏ, con ạ. Nếu con to như voi thì làm sao mẹ bế được con?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Chuột con nghe vậy, hiểu ra ngay. Nó </a:t>
            </a:r>
            <a:r>
              <a:rPr lang="en-US" sz="2400" dirty="0" err="1">
                <a:ea typeface="AvantGarde" panose="00000400000000000000" pitchFamily="2" charset="-93"/>
                <a:cs typeface="Arial" panose="020B0604020202020204" pitchFamily="34" charset="0"/>
              </a:rPr>
              <a:t>dụi</a:t>
            </a: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đầu vào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lòng mẹ, nói: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Vậy thì con thích là chuột con bé nhỏ của mẹ hơn.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ea typeface="AvantGarde" panose="00000400000000000000" pitchFamily="2" charset="-93"/>
                <a:cs typeface="Arial" panose="020B0604020202020204" pitchFamily="34" charset="0"/>
              </a:rPr>
              <a:t>                                                         Phỏng theo truyện nước ngoài ( </a:t>
            </a:r>
            <a:r>
              <a:rPr lang="en-US" sz="1600" dirty="0" err="1">
                <a:ea typeface="AvantGarde" panose="00000400000000000000" pitchFamily="2" charset="-93"/>
                <a:cs typeface="Arial" panose="020B0604020202020204" pitchFamily="34" charset="0"/>
              </a:rPr>
              <a:t>Nguyễn</a:t>
            </a:r>
            <a:r>
              <a:rPr lang="en-US" sz="1600" dirty="0">
                <a:ea typeface="AvantGarde" panose="00000400000000000000" pitchFamily="2" charset="-93"/>
                <a:cs typeface="Arial" panose="020B0604020202020204" pitchFamily="34" charset="0"/>
              </a:rPr>
              <a:t> Hoàng kể)</a:t>
            </a:r>
            <a:endParaRPr lang="vi-VN" sz="1400" dirty="0"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58" y="603561"/>
            <a:ext cx="1780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Chú chuột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8947" y="603560"/>
            <a:ext cx="1780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trêu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5736" y="1155765"/>
            <a:ext cx="2394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phụng phịu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3358" y="1708706"/>
            <a:ext cx="1780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Tí teo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76078" y="2247849"/>
            <a:ext cx="1780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Ngừng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1328" y="2247848"/>
            <a:ext cx="1780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thở dài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55267" y="3349210"/>
            <a:ext cx="1780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dịu dàng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24010" y="4993497"/>
            <a:ext cx="244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hiểu ra ngay</a:t>
            </a:r>
          </a:p>
        </p:txBody>
      </p:sp>
    </p:spTree>
    <p:extLst>
      <p:ext uri="{BB962C8B-B14F-4D97-AF65-F5344CB8AC3E}">
        <p14:creationId xmlns:p14="http://schemas.microsoft.com/office/powerpoint/2010/main" val="86629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4296" y="396447"/>
            <a:ext cx="4202744" cy="5938492"/>
          </a:xfrm>
          <a:prstGeom prst="roundRect">
            <a:avLst/>
          </a:prstGeom>
          <a:solidFill>
            <a:schemeClr val="bg1"/>
          </a:solidFill>
          <a:ln>
            <a:solidFill>
              <a:srgbClr val="DF3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44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</a:p>
        </p:txBody>
      </p:sp>
      <p:pic>
        <p:nvPicPr>
          <p:cNvPr id="5" name="Picture 2" descr="Tiếng Việt 1 Tập hai (thuộc bộ sách Cánh Diều) - VEPIC">
            <a:extLst>
              <a:ext uri="{FF2B5EF4-FFF2-40B4-BE49-F238E27FC236}">
                <a16:creationId xmlns:a16="http://schemas.microsoft.com/office/drawing/2014/main" id="{74DE5DB7-C033-4958-931E-1CD34D185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18" y="396447"/>
            <a:ext cx="4231175" cy="5772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4998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42" y="130435"/>
            <a:ext cx="8916185" cy="621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76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9" y="199243"/>
            <a:ext cx="9069721" cy="626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4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064" y="7023"/>
            <a:ext cx="9339943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Chuột con đáng yêu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  </a:t>
            </a: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Chú chuột nọ bé nhất lớp nên thường bị bạn trêu.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Một hôm, chuột phụng phịu nói với mẹ: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Ở trường, các bạn gọi con là “Tí teo”. Con chả đi học nữa.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Ngừng một lát, chú thở dài, nói thêm: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Ước gì con to như bạn voi.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Chuột mẹ dịu dàng: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Họ nhà ta ai cũng bé nhỏ, con ạ. Nếu con to như voi thì làm sao mẹ bế được con?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Chuột con nghe vậy, hiểu ra ngay. Nó </a:t>
            </a:r>
            <a:r>
              <a:rPr lang="en-US" sz="2400" dirty="0" err="1">
                <a:ea typeface="AvantGarde" panose="00000400000000000000" pitchFamily="2" charset="-93"/>
                <a:cs typeface="Arial" panose="020B0604020202020204" pitchFamily="34" charset="0"/>
              </a:rPr>
              <a:t>dụi</a:t>
            </a: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đầu vào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lòng mẹ, nói: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Vậy thì con thích là chuột con bé nhỏ của mẹ hơn.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ea typeface="AvantGarde" panose="00000400000000000000" pitchFamily="2" charset="-93"/>
                <a:cs typeface="Arial" panose="020B0604020202020204" pitchFamily="34" charset="0"/>
              </a:rPr>
              <a:t>                                                         Phỏng theo truyện nước ngoài ( </a:t>
            </a:r>
            <a:r>
              <a:rPr lang="en-US" sz="1600" dirty="0" err="1">
                <a:ea typeface="AvantGarde" panose="00000400000000000000" pitchFamily="2" charset="-93"/>
                <a:cs typeface="Arial" panose="020B0604020202020204" pitchFamily="34" charset="0"/>
              </a:rPr>
              <a:t>Nguyễn</a:t>
            </a:r>
            <a:r>
              <a:rPr lang="en-US" sz="1600" dirty="0">
                <a:ea typeface="AvantGarde" panose="00000400000000000000" pitchFamily="2" charset="-93"/>
                <a:cs typeface="Arial" panose="020B0604020202020204" pitchFamily="34" charset="0"/>
              </a:rPr>
              <a:t> Hoàng kể)</a:t>
            </a:r>
            <a:endParaRPr lang="vi-VN" sz="1400" dirty="0"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372" y="2720992"/>
            <a:ext cx="291501" cy="1948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6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334" y="3238041"/>
            <a:ext cx="276417" cy="238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7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431" y="3802049"/>
            <a:ext cx="290467" cy="248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8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372" y="547342"/>
            <a:ext cx="300586" cy="1802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1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-5050" y="1036240"/>
            <a:ext cx="232564" cy="208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2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2194" y="1627187"/>
            <a:ext cx="240713" cy="212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3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71966" y="1495853"/>
            <a:ext cx="224404" cy="2626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4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372" y="2132954"/>
            <a:ext cx="279003" cy="2055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5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16575" y="3681934"/>
            <a:ext cx="252806" cy="2444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9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3064" y="4874992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10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98126" y="4874991"/>
            <a:ext cx="595631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11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-5050" y="5958226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12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064" y="7023"/>
            <a:ext cx="9339943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+mn-lt"/>
                <a:ea typeface="AvantGarde" panose="00000400000000000000" pitchFamily="2" charset="-93"/>
                <a:cs typeface="Arial" panose="020B0604020202020204" pitchFamily="34" charset="0"/>
              </a:rPr>
              <a:t>Chuột con đáng yêu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+mn-lt"/>
                <a:ea typeface="AvantGarde" panose="00000400000000000000" pitchFamily="2" charset="-93"/>
                <a:cs typeface="Arial" panose="020B0604020202020204" pitchFamily="34" charset="0"/>
              </a:rPr>
              <a:t>  Chú chuột nọ bé nhất lớp nên thường bị bạn trêu.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  <a:ea typeface="AvantGarde" panose="00000400000000000000" pitchFamily="2" charset="-93"/>
                <a:cs typeface="Arial" panose="020B0604020202020204" pitchFamily="34" charset="0"/>
              </a:rPr>
              <a:t>Một hôm, chuột phụng phịu nói với mẹ: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  <a:ea typeface="AvantGarde" panose="00000400000000000000" pitchFamily="2" charset="-93"/>
                <a:cs typeface="Arial" panose="020B0604020202020204" pitchFamily="34" charset="0"/>
              </a:rPr>
              <a:t>  - Ở trường, các bạn gọi con là “Tí teo”. Con chả đi học nữa.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  <a:ea typeface="AvantGarde" panose="00000400000000000000" pitchFamily="2" charset="-93"/>
                <a:cs typeface="Arial" panose="020B0604020202020204" pitchFamily="34" charset="0"/>
              </a:rPr>
              <a:t>  Ngừng một lát, chú thở dài, nói thêm: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  <a:ea typeface="AvantGarde" panose="00000400000000000000" pitchFamily="2" charset="-93"/>
                <a:cs typeface="Arial" panose="020B0604020202020204" pitchFamily="34" charset="0"/>
              </a:rPr>
              <a:t>  - Ước gì con to như bạn voi.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  <a:ea typeface="AvantGarde" panose="00000400000000000000" pitchFamily="2" charset="-93"/>
                <a:cs typeface="Arial" panose="020B0604020202020204" pitchFamily="34" charset="0"/>
              </a:rPr>
              <a:t>  Chuột mẹ dịu dàng: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  <a:ea typeface="AvantGarde" panose="00000400000000000000" pitchFamily="2" charset="-93"/>
                <a:cs typeface="Arial" panose="020B0604020202020204" pitchFamily="34" charset="0"/>
              </a:rPr>
              <a:t>  - Họ nhà ta ai cũng bé nhỏ, con ạ. Nếu con to như voi thì làm sao mẹ bế được con?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  <a:ea typeface="AvantGarde" panose="00000400000000000000" pitchFamily="2" charset="-93"/>
                <a:cs typeface="Arial" panose="020B0604020202020204" pitchFamily="34" charset="0"/>
              </a:rPr>
              <a:t>  Chuột con nghe vậy, hiểu ra ngay. Nó </a:t>
            </a:r>
            <a:r>
              <a:rPr lang="en-US" sz="2400" dirty="0" err="1">
                <a:latin typeface="+mn-lt"/>
                <a:ea typeface="AvantGarde" panose="00000400000000000000" pitchFamily="2" charset="-93"/>
                <a:cs typeface="Arial" panose="020B0604020202020204" pitchFamily="34" charset="0"/>
              </a:rPr>
              <a:t>dụi</a:t>
            </a:r>
            <a:r>
              <a:rPr lang="en-US" sz="2400" dirty="0">
                <a:latin typeface="+mn-lt"/>
                <a:ea typeface="AvantGarde" panose="00000400000000000000" pitchFamily="2" charset="-93"/>
                <a:cs typeface="Arial" panose="020B0604020202020204" pitchFamily="34" charset="0"/>
              </a:rPr>
              <a:t> đầu vào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  <a:ea typeface="AvantGarde" panose="00000400000000000000" pitchFamily="2" charset="-93"/>
                <a:cs typeface="Arial" panose="020B0604020202020204" pitchFamily="34" charset="0"/>
              </a:rPr>
              <a:t>lòng mẹ, nói: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  <a:ea typeface="AvantGarde" panose="00000400000000000000" pitchFamily="2" charset="-93"/>
                <a:cs typeface="Arial" panose="020B0604020202020204" pitchFamily="34" charset="0"/>
              </a:rPr>
              <a:t>Vậy thì con thích là chuột con bé nhỏ của mẹ hơn.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+mn-lt"/>
                <a:ea typeface="AvantGarde" panose="00000400000000000000" pitchFamily="2" charset="-93"/>
                <a:cs typeface="Arial" panose="020B0604020202020204" pitchFamily="34" charset="0"/>
              </a:rPr>
              <a:t>                                                         Phỏng theo truyện nước ngoài ( </a:t>
            </a:r>
            <a:r>
              <a:rPr lang="en-US" sz="1600" dirty="0" err="1">
                <a:latin typeface="+mn-lt"/>
                <a:ea typeface="AvantGarde" panose="00000400000000000000" pitchFamily="2" charset="-93"/>
                <a:cs typeface="Arial" panose="020B0604020202020204" pitchFamily="34" charset="0"/>
              </a:rPr>
              <a:t>Nguyễn</a:t>
            </a:r>
            <a:r>
              <a:rPr lang="en-US" sz="1600" dirty="0">
                <a:latin typeface="+mn-lt"/>
                <a:ea typeface="AvantGarde" panose="00000400000000000000" pitchFamily="2" charset="-93"/>
                <a:cs typeface="Arial" panose="020B0604020202020204" pitchFamily="34" charset="0"/>
              </a:rPr>
              <a:t> Hoàng kể)</a:t>
            </a:r>
            <a:endParaRPr lang="vi-VN" sz="1400" dirty="0">
              <a:latin typeface="+mn-lt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372" y="2720992"/>
            <a:ext cx="291501" cy="1948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ea typeface="AvantGarde" panose="00000400000000000000" pitchFamily="2" charset="-93"/>
                <a:cs typeface="AvantGarde" panose="00000400000000000000" pitchFamily="2" charset="-93"/>
              </a:rPr>
              <a:t>6</a:t>
            </a:r>
            <a:endParaRPr lang="en-US" sz="1600" b="1" dirty="0">
              <a:solidFill>
                <a:srgbClr val="002060"/>
              </a:solidFill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334" y="3238041"/>
            <a:ext cx="276417" cy="238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ea typeface="AvantGarde" panose="00000400000000000000" pitchFamily="2" charset="-93"/>
                <a:cs typeface="AvantGarde" panose="00000400000000000000" pitchFamily="2" charset="-93"/>
              </a:rPr>
              <a:t>7</a:t>
            </a:r>
            <a:endParaRPr lang="en-US" sz="1600" b="1" dirty="0">
              <a:solidFill>
                <a:srgbClr val="002060"/>
              </a:solidFill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431" y="3802049"/>
            <a:ext cx="290467" cy="248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ea typeface="AvantGarde" panose="00000400000000000000" pitchFamily="2" charset="-93"/>
                <a:cs typeface="AvantGarde" panose="00000400000000000000" pitchFamily="2" charset="-93"/>
              </a:rPr>
              <a:t>8</a:t>
            </a:r>
            <a:endParaRPr lang="en-US" sz="1600" b="1" dirty="0">
              <a:solidFill>
                <a:srgbClr val="002060"/>
              </a:solidFill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372" y="547342"/>
            <a:ext cx="300586" cy="1802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ea typeface="AvantGarde" panose="00000400000000000000" pitchFamily="2" charset="-93"/>
                <a:cs typeface="AvantGarde" panose="00000400000000000000" pitchFamily="2" charset="-93"/>
              </a:rPr>
              <a:t>1</a:t>
            </a:r>
            <a:endParaRPr lang="en-US" sz="1600" b="1" dirty="0">
              <a:solidFill>
                <a:srgbClr val="002060"/>
              </a:solidFill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9" name="Oval 8"/>
          <p:cNvSpPr/>
          <p:nvPr/>
        </p:nvSpPr>
        <p:spPr>
          <a:xfrm>
            <a:off x="-5050" y="1036240"/>
            <a:ext cx="232564" cy="208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ea typeface="AvantGarde" panose="00000400000000000000" pitchFamily="2" charset="-93"/>
                <a:cs typeface="AvantGarde" panose="00000400000000000000" pitchFamily="2" charset="-93"/>
              </a:rPr>
              <a:t>2</a:t>
            </a:r>
            <a:endParaRPr lang="en-US" sz="1600" b="1" dirty="0">
              <a:solidFill>
                <a:srgbClr val="002060"/>
              </a:solidFill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2194" y="1627187"/>
            <a:ext cx="240713" cy="212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ea typeface="AvantGarde" panose="00000400000000000000" pitchFamily="2" charset="-93"/>
                <a:cs typeface="AvantGarde" panose="00000400000000000000" pitchFamily="2" charset="-93"/>
              </a:rPr>
              <a:t>3</a:t>
            </a:r>
            <a:endParaRPr lang="en-US" sz="1600" b="1" dirty="0">
              <a:solidFill>
                <a:srgbClr val="002060"/>
              </a:solidFill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44977" y="1576992"/>
            <a:ext cx="224404" cy="2626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ea typeface="AvantGarde" panose="00000400000000000000" pitchFamily="2" charset="-93"/>
                <a:cs typeface="AvantGarde" panose="00000400000000000000" pitchFamily="2" charset="-93"/>
              </a:rPr>
              <a:t>4</a:t>
            </a:r>
            <a:endParaRPr lang="en-US" sz="1600" b="1" dirty="0">
              <a:solidFill>
                <a:srgbClr val="002060"/>
              </a:solidFill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372" y="2132954"/>
            <a:ext cx="279003" cy="2055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ea typeface="AvantGarde" panose="00000400000000000000" pitchFamily="2" charset="-93"/>
                <a:cs typeface="AvantGarde" panose="00000400000000000000" pitchFamily="2" charset="-93"/>
              </a:rPr>
              <a:t>5</a:t>
            </a:r>
            <a:endParaRPr lang="en-US" sz="1600" b="1" dirty="0">
              <a:solidFill>
                <a:srgbClr val="002060"/>
              </a:solidFill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72410" y="3681934"/>
            <a:ext cx="252806" cy="2444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ea typeface="AvantGarde" panose="00000400000000000000" pitchFamily="2" charset="-93"/>
                <a:cs typeface="AvantGarde" panose="00000400000000000000" pitchFamily="2" charset="-93"/>
              </a:rPr>
              <a:t>9</a:t>
            </a:r>
            <a:endParaRPr lang="en-US" sz="1600" b="1" dirty="0">
              <a:solidFill>
                <a:srgbClr val="002060"/>
              </a:solidFill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3064" y="4874992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ea typeface="AvantGarde" panose="00000400000000000000" pitchFamily="2" charset="-93"/>
                <a:cs typeface="AvantGarde" panose="00000400000000000000" pitchFamily="2" charset="-93"/>
              </a:rPr>
              <a:t>10</a:t>
            </a:r>
            <a:endParaRPr lang="en-US" sz="1600" b="1" dirty="0">
              <a:solidFill>
                <a:srgbClr val="002060"/>
              </a:solidFill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72410" y="4874991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ea typeface="AvantGarde" panose="00000400000000000000" pitchFamily="2" charset="-93"/>
                <a:cs typeface="AvantGarde" panose="00000400000000000000" pitchFamily="2" charset="-93"/>
              </a:rPr>
              <a:t>11</a:t>
            </a:r>
            <a:endParaRPr lang="en-US" sz="1600" b="1" dirty="0">
              <a:solidFill>
                <a:srgbClr val="002060"/>
              </a:solidFill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-5050" y="5958226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ea typeface="AvantGarde" panose="00000400000000000000" pitchFamily="2" charset="-93"/>
                <a:cs typeface="AvantGarde" panose="00000400000000000000" pitchFamily="2" charset="-93"/>
              </a:rPr>
              <a:t>12</a:t>
            </a:r>
            <a:endParaRPr lang="en-US" sz="1600" b="1" dirty="0">
              <a:solidFill>
                <a:srgbClr val="002060"/>
              </a:solidFill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7014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064" y="7023"/>
            <a:ext cx="9339943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Chuột con đáng yêu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  </a:t>
            </a: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Chú chuột nọ bé nhất lớp nên thường bị bạn trêu.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Một hôm, chuột phụng phịu nói với mẹ: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Ở trường, các bạn gọi con là “Tí teo”. Con chả đi học nữa.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Ngừng một lát, chú thở dài, nói thêm: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Ước gì con to như bạn voi.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Chuột mẹ dịu dàng: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Họ nhà ta ai cũng bé nhỏ, con ạ. Nếu con to như voi thì làm sao mẹ bế được con?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Chuột con nghe vậy, hiểu ra ngay. Nó </a:t>
            </a:r>
            <a:r>
              <a:rPr lang="en-US" sz="2400" dirty="0" err="1">
                <a:ea typeface="AvantGarde" panose="00000400000000000000" pitchFamily="2" charset="-93"/>
                <a:cs typeface="Arial" panose="020B0604020202020204" pitchFamily="34" charset="0"/>
              </a:rPr>
              <a:t>dụi</a:t>
            </a: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đầu vào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lòng mẹ, nói: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Vậy thì con thích là chuột con bé nhỏ của mẹ hơn.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ea typeface="AvantGarde" panose="00000400000000000000" pitchFamily="2" charset="-93"/>
                <a:cs typeface="Arial" panose="020B0604020202020204" pitchFamily="34" charset="0"/>
              </a:rPr>
              <a:t>                                                         Phỏng theo truyện nước ngoài ( </a:t>
            </a:r>
            <a:r>
              <a:rPr lang="en-US" sz="1600" dirty="0" err="1">
                <a:ea typeface="AvantGarde" panose="00000400000000000000" pitchFamily="2" charset="-93"/>
                <a:cs typeface="Arial" panose="020B0604020202020204" pitchFamily="34" charset="0"/>
              </a:rPr>
              <a:t>Nguyễn</a:t>
            </a:r>
            <a:r>
              <a:rPr lang="en-US" sz="1600" dirty="0">
                <a:ea typeface="AvantGarde" panose="00000400000000000000" pitchFamily="2" charset="-93"/>
                <a:cs typeface="Arial" panose="020B0604020202020204" pitchFamily="34" charset="0"/>
              </a:rPr>
              <a:t> Hoàng kể)</a:t>
            </a:r>
            <a:endParaRPr lang="vi-VN" sz="1400" dirty="0"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372" y="2720992"/>
            <a:ext cx="291501" cy="1948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6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334" y="3238041"/>
            <a:ext cx="276417" cy="238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7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431" y="3802049"/>
            <a:ext cx="290467" cy="248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8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372" y="547342"/>
            <a:ext cx="300586" cy="1802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1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-5050" y="1036240"/>
            <a:ext cx="232564" cy="208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2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2194" y="1627187"/>
            <a:ext cx="240713" cy="212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3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84168" y="1559007"/>
            <a:ext cx="224404" cy="2626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4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372" y="2132954"/>
            <a:ext cx="279003" cy="2055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5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00485" y="3748006"/>
            <a:ext cx="252806" cy="2444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9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3064" y="4874992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10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81552" y="4874991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11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-5050" y="5958226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12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69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064" y="7023"/>
            <a:ext cx="9339943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Chuột con đáng yêu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  </a:t>
            </a: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Chú chuột nọ bé nhất lớp nên thường bị bạn trêu.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Một hôm, chuột phụng phịu nói với mẹ: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</a:t>
            </a: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Ở trường, các bạn gọi con là “Tí teo”. </a:t>
            </a: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Con chả đi học nữa.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Ngừng một lát, chú thở dài, nói thêm: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Ước gì con to như bạn voi.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Chuột mẹ dịu dàng: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Họ nhà ta ai cũng bé nhỏ, con ạ. Nếu con to như voi thì làm sao mẹ bế được con?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Chuột con nghe vậy, hiểu ra ngay. Nó </a:t>
            </a:r>
            <a:r>
              <a:rPr lang="en-US" sz="2400" dirty="0" err="1">
                <a:ea typeface="AvantGarde" panose="00000400000000000000" pitchFamily="2" charset="-93"/>
                <a:cs typeface="Arial" panose="020B0604020202020204" pitchFamily="34" charset="0"/>
              </a:rPr>
              <a:t>dụi</a:t>
            </a: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đầu vào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lòng mẹ, nói: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Vậy thì con thích là chuột con bé nhỏ của mẹ hơn.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ea typeface="AvantGarde" panose="00000400000000000000" pitchFamily="2" charset="-93"/>
                <a:cs typeface="Arial" panose="020B0604020202020204" pitchFamily="34" charset="0"/>
              </a:rPr>
              <a:t>                                                         Phỏng theo truyện nước ngoài ( </a:t>
            </a:r>
            <a:r>
              <a:rPr lang="en-US" sz="1600" dirty="0" err="1">
                <a:ea typeface="AvantGarde" panose="00000400000000000000" pitchFamily="2" charset="-93"/>
                <a:cs typeface="Arial" panose="020B0604020202020204" pitchFamily="34" charset="0"/>
              </a:rPr>
              <a:t>Nguyễn</a:t>
            </a:r>
            <a:r>
              <a:rPr lang="en-US" sz="1600" dirty="0">
                <a:ea typeface="AvantGarde" panose="00000400000000000000" pitchFamily="2" charset="-93"/>
                <a:cs typeface="Arial" panose="020B0604020202020204" pitchFamily="34" charset="0"/>
              </a:rPr>
              <a:t> Hoàng kể)</a:t>
            </a:r>
            <a:endParaRPr lang="vi-VN" sz="1400" dirty="0"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372" y="2720992"/>
            <a:ext cx="291501" cy="1948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6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334" y="3238041"/>
            <a:ext cx="276417" cy="238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7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431" y="3802049"/>
            <a:ext cx="290467" cy="248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8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372" y="547342"/>
            <a:ext cx="300586" cy="1802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1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-5050" y="1036240"/>
            <a:ext cx="232564" cy="208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2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2194" y="1627187"/>
            <a:ext cx="240713" cy="212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3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46149" y="1576992"/>
            <a:ext cx="224404" cy="2626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4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372" y="2132954"/>
            <a:ext cx="279003" cy="2055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5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16575" y="3681934"/>
            <a:ext cx="252806" cy="2444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9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3064" y="4874992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10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15989" y="4874991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11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-5050" y="5958226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12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51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064" y="7023"/>
            <a:ext cx="9339943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Chuột con đáng yêu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  </a:t>
            </a: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Chú chuột nọ bé nhất lớp nên thường bị bạn trêu.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Một hôm, chuột phụng phịu nói với mẹ: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Ở trường, các bạn gọi con là “Tí teo”. </a:t>
            </a: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Con chả đi học nữa.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Ngừng một lát, chú thở dài, nói thêm: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Ước gì con to như bạn voi.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Chuột mẹ dịu dàng: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Họ nhà ta ai cũng bé nhỏ, con ạ. Nếu con to như voi thì làm sao mẹ bế được con?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Chuột con nghe vậy, hiểu ra ngay. Nó </a:t>
            </a:r>
            <a:r>
              <a:rPr lang="en-US" sz="2400" dirty="0" err="1">
                <a:ea typeface="AvantGarde" panose="00000400000000000000" pitchFamily="2" charset="-93"/>
                <a:cs typeface="Arial" panose="020B0604020202020204" pitchFamily="34" charset="0"/>
              </a:rPr>
              <a:t>dụi</a:t>
            </a: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đầu vào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lòng mẹ, nói: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Vậy thì con thích là chuột con bé nhỏ của mẹ hơn.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ea typeface="AvantGarde" panose="00000400000000000000" pitchFamily="2" charset="-93"/>
                <a:cs typeface="Arial" panose="020B0604020202020204" pitchFamily="34" charset="0"/>
              </a:rPr>
              <a:t>                                                         Phỏng theo truyện nước ngoài ( </a:t>
            </a:r>
            <a:r>
              <a:rPr lang="en-US" sz="1600" dirty="0" err="1">
                <a:ea typeface="AvantGarde" panose="00000400000000000000" pitchFamily="2" charset="-93"/>
                <a:cs typeface="Arial" panose="020B0604020202020204" pitchFamily="34" charset="0"/>
              </a:rPr>
              <a:t>Nguyễn</a:t>
            </a:r>
            <a:r>
              <a:rPr lang="en-US" sz="1600" dirty="0">
                <a:ea typeface="AvantGarde" panose="00000400000000000000" pitchFamily="2" charset="-93"/>
                <a:cs typeface="Arial" panose="020B0604020202020204" pitchFamily="34" charset="0"/>
              </a:rPr>
              <a:t> Hoàng kể)</a:t>
            </a:r>
            <a:endParaRPr lang="vi-VN" sz="1400" dirty="0"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372" y="2720992"/>
            <a:ext cx="291501" cy="1948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6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334" y="3238041"/>
            <a:ext cx="276417" cy="238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7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431" y="3802049"/>
            <a:ext cx="290467" cy="248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8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372" y="547342"/>
            <a:ext cx="300586" cy="1802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1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9" name="Oval 8"/>
          <p:cNvSpPr/>
          <p:nvPr/>
        </p:nvSpPr>
        <p:spPr>
          <a:xfrm>
            <a:off x="-5050" y="1036240"/>
            <a:ext cx="232564" cy="208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2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2194" y="1627187"/>
            <a:ext cx="240713" cy="212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3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84168" y="1576992"/>
            <a:ext cx="224404" cy="2626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4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372" y="2132954"/>
            <a:ext cx="279003" cy="2055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5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00485" y="3802049"/>
            <a:ext cx="252806" cy="2444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9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3064" y="4874992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10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26302" y="4851413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11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-5050" y="5958226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12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942651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064" y="7023"/>
            <a:ext cx="9339943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Chuột con đáng yêu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  </a:t>
            </a: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Chú chuột nọ bé nhất lớp nên thường bị bạn trêu.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Một hôm, chuột phụng phịu nói với mẹ: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Ở trường, các bạn gọi con là “Tí teo”. Con chả đi học nữa.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  Ngừng một lát, chú thở dài, nói thêm: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Ước gì con to như bạn voi.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Chuột mẹ dịu dàng: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Họ nhà ta ai cũng bé nhỏ, con ạ. Nếu con to như voi thì làm sao mẹ bế được con?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Chuột con nghe vậy, hiểu ra ngay. Nó </a:t>
            </a:r>
            <a:r>
              <a:rPr lang="en-US" sz="2400" dirty="0" err="1">
                <a:ea typeface="AvantGarde" panose="00000400000000000000" pitchFamily="2" charset="-93"/>
                <a:cs typeface="Arial" panose="020B0604020202020204" pitchFamily="34" charset="0"/>
              </a:rPr>
              <a:t>dụi</a:t>
            </a: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đầu vào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lòng mẹ, nói: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Vậy thì con thích là chuột con bé nhỏ của mẹ hơn.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ea typeface="AvantGarde" panose="00000400000000000000" pitchFamily="2" charset="-93"/>
                <a:cs typeface="Arial" panose="020B0604020202020204" pitchFamily="34" charset="0"/>
              </a:rPr>
              <a:t>                                                         Phỏng theo truyện nước ngoài ( </a:t>
            </a:r>
            <a:r>
              <a:rPr lang="en-US" sz="1600" dirty="0" err="1">
                <a:ea typeface="AvantGarde" panose="00000400000000000000" pitchFamily="2" charset="-93"/>
                <a:cs typeface="Arial" panose="020B0604020202020204" pitchFamily="34" charset="0"/>
              </a:rPr>
              <a:t>Nguyễn</a:t>
            </a:r>
            <a:r>
              <a:rPr lang="en-US" sz="1600" dirty="0">
                <a:ea typeface="AvantGarde" panose="00000400000000000000" pitchFamily="2" charset="-93"/>
                <a:cs typeface="Arial" panose="020B0604020202020204" pitchFamily="34" charset="0"/>
              </a:rPr>
              <a:t> Hoàng kể)</a:t>
            </a:r>
            <a:endParaRPr lang="vi-VN" sz="1400" dirty="0"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372" y="2720992"/>
            <a:ext cx="291501" cy="1948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6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334" y="3238041"/>
            <a:ext cx="276417" cy="238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7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431" y="3802049"/>
            <a:ext cx="290467" cy="248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8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372" y="547342"/>
            <a:ext cx="300586" cy="1802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1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9" name="Oval 8"/>
          <p:cNvSpPr/>
          <p:nvPr/>
        </p:nvSpPr>
        <p:spPr>
          <a:xfrm>
            <a:off x="-5050" y="1036240"/>
            <a:ext cx="232564" cy="208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2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2194" y="1627187"/>
            <a:ext cx="240713" cy="212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3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31380" y="1576992"/>
            <a:ext cx="224404" cy="2626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4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372" y="2132954"/>
            <a:ext cx="279003" cy="2055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5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43564" y="3753581"/>
            <a:ext cx="252806" cy="2444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9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3064" y="4874992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10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69381" y="4874993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11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-5050" y="5958226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12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116243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064" y="7023"/>
            <a:ext cx="9339943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Chuột con đáng yêu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  </a:t>
            </a: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Chú chuột nọ bé nhất lớp nên thường bị bạn trêu.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Một hôm, chuột phụng phịu nói với mẹ: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Ở trường, các bạn gọi con là “Tí teo”. Con chả đi học nữa.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Ngừng một lát, chú thở dài, nói thêm: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ea typeface="AvantGarde" panose="00000400000000000000" pitchFamily="2" charset="-93"/>
                <a:cs typeface="Arial" panose="020B0604020202020204" pitchFamily="34" charset="0"/>
              </a:rPr>
              <a:t>- Ước gì con to như bạn voi.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Chuột mẹ dịu dàng: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- Họ nhà ta ai cũng bé nhỏ, con ạ. Nếu con to như voi thì làm sao mẹ bế được con?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 Chuột con nghe vậy, hiểu ra ngay. Nó </a:t>
            </a:r>
            <a:r>
              <a:rPr lang="en-US" sz="2400" dirty="0" err="1">
                <a:ea typeface="AvantGarde" panose="00000400000000000000" pitchFamily="2" charset="-93"/>
                <a:cs typeface="Arial" panose="020B0604020202020204" pitchFamily="34" charset="0"/>
              </a:rPr>
              <a:t>dụi</a:t>
            </a: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 đầu vào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lòng mẹ, nói: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AvantGarde" panose="00000400000000000000" pitchFamily="2" charset="-93"/>
                <a:cs typeface="Arial" panose="020B0604020202020204" pitchFamily="34" charset="0"/>
              </a:rPr>
              <a:t>Vậy thì con thích là chuột con bé nhỏ của mẹ hơn.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ea typeface="AvantGarde" panose="00000400000000000000" pitchFamily="2" charset="-93"/>
                <a:cs typeface="Arial" panose="020B0604020202020204" pitchFamily="34" charset="0"/>
              </a:rPr>
              <a:t>                                                         Phỏng theo truyện nước ngoài ( </a:t>
            </a:r>
            <a:r>
              <a:rPr lang="en-US" sz="1600" dirty="0" err="1">
                <a:ea typeface="AvantGarde" panose="00000400000000000000" pitchFamily="2" charset="-93"/>
                <a:cs typeface="Arial" panose="020B0604020202020204" pitchFamily="34" charset="0"/>
              </a:rPr>
              <a:t>Nguyễn</a:t>
            </a:r>
            <a:r>
              <a:rPr lang="en-US" sz="1600" dirty="0">
                <a:ea typeface="AvantGarde" panose="00000400000000000000" pitchFamily="2" charset="-93"/>
                <a:cs typeface="Arial" panose="020B0604020202020204" pitchFamily="34" charset="0"/>
              </a:rPr>
              <a:t> Hoàng kể)</a:t>
            </a:r>
            <a:endParaRPr lang="vi-VN" sz="1400" dirty="0"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9750" y="2747118"/>
            <a:ext cx="291501" cy="1948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6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334" y="3238041"/>
            <a:ext cx="276417" cy="238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7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431" y="3802049"/>
            <a:ext cx="290467" cy="248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8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372" y="547342"/>
            <a:ext cx="300586" cy="1802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1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9" name="Oval 8"/>
          <p:cNvSpPr/>
          <p:nvPr/>
        </p:nvSpPr>
        <p:spPr>
          <a:xfrm>
            <a:off x="-5050" y="1036240"/>
            <a:ext cx="232564" cy="208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2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2194" y="1627187"/>
            <a:ext cx="240713" cy="212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3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31380" y="1576992"/>
            <a:ext cx="224404" cy="2626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4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372" y="2132954"/>
            <a:ext cx="279003" cy="2055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-93"/>
                <a:cs typeface="Arial" panose="020B0604020202020204" pitchFamily="34" charset="0"/>
              </a:rPr>
              <a:t>5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43564" y="3753581"/>
            <a:ext cx="252806" cy="2444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9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-13064" y="4874992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10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69381" y="4874993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11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-5050" y="5958226"/>
            <a:ext cx="601172" cy="19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2060"/>
                </a:solidFill>
                <a:latin typeface="AvantGarde" panose="00000400000000000000" pitchFamily="2" charset="-93"/>
                <a:ea typeface="AvantGarde" panose="00000400000000000000" pitchFamily="2" charset="-93"/>
                <a:cs typeface="AvantGarde" panose="00000400000000000000" pitchFamily="2" charset="-93"/>
              </a:rPr>
              <a:t>12</a:t>
            </a:r>
            <a:endParaRPr lang="en-US" sz="1600" b="1" dirty="0">
              <a:solidFill>
                <a:srgbClr val="002060"/>
              </a:solidFill>
              <a:latin typeface="AvantGarde" panose="00000400000000000000" pitchFamily="2" charset="-93"/>
              <a:ea typeface="AvantGarde" panose="00000400000000000000" pitchFamily="2" charset="-93"/>
              <a:cs typeface="AvantGarde" panose="000004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8897741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11"/>
</p:tagLst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</TotalTime>
  <Words>2375</Words>
  <Application>Microsoft Office PowerPoint</Application>
  <PresentationFormat>On-screen Show (4:3)</PresentationFormat>
  <Paragraphs>353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.VnAvant</vt:lpstr>
      <vt:lpstr>Arial</vt:lpstr>
      <vt:lpstr>AvantGarde</vt:lpstr>
      <vt:lpstr>Calibri</vt:lpstr>
      <vt:lpstr>Calibri Light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演示文稿11</dc:title>
  <dc:creator>Administrator</dc:creator>
  <cp:lastModifiedBy>Bui Thao</cp:lastModifiedBy>
  <cp:revision>83</cp:revision>
  <dcterms:created xsi:type="dcterms:W3CDTF">2017-09-16T09:15:00Z</dcterms:created>
  <dcterms:modified xsi:type="dcterms:W3CDTF">2025-04-22T01:40:38Z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