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85" r:id="rId4"/>
    <p:sldId id="287" r:id="rId5"/>
    <p:sldId id="273" r:id="rId6"/>
    <p:sldId id="257" r:id="rId7"/>
    <p:sldId id="258" r:id="rId8"/>
    <p:sldId id="301" r:id="rId9"/>
    <p:sldId id="290" r:id="rId10"/>
    <p:sldId id="291" r:id="rId11"/>
    <p:sldId id="302" r:id="rId12"/>
    <p:sldId id="304" r:id="rId13"/>
    <p:sldId id="305" r:id="rId14"/>
    <p:sldId id="306" r:id="rId15"/>
    <p:sldId id="303" r:id="rId16"/>
    <p:sldId id="308" r:id="rId17"/>
    <p:sldId id="307" r:id="rId18"/>
    <p:sldId id="292" r:id="rId19"/>
    <p:sldId id="294" r:id="rId20"/>
    <p:sldId id="295" r:id="rId21"/>
    <p:sldId id="309" r:id="rId22"/>
    <p:sldId id="293" r:id="rId23"/>
    <p:sldId id="260" r:id="rId24"/>
    <p:sldId id="276" r:id="rId25"/>
    <p:sldId id="284" r:id="rId26"/>
    <p:sldId id="262" r:id="rId27"/>
    <p:sldId id="288" r:id="rId28"/>
    <p:sldId id="313" r:id="rId29"/>
    <p:sldId id="314" r:id="rId30"/>
    <p:sldId id="315" r:id="rId31"/>
    <p:sldId id="316" r:id="rId32"/>
    <p:sldId id="312" r:id="rId33"/>
    <p:sldId id="317" r:id="rId34"/>
    <p:sldId id="296" r:id="rId35"/>
    <p:sldId id="267" r:id="rId36"/>
    <p:sldId id="297" r:id="rId37"/>
    <p:sldId id="318" r:id="rId38"/>
    <p:sldId id="31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BB6"/>
    <a:srgbClr val="99CCFF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704AA-6D96-400C-980B-756F3E2E3DE8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77F3E8-E3C9-4F0B-A2A5-405292E7D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69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77F3E8-E3C9-4F0B-A2A5-405292E7D8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6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备注占位符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8132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AAE6AEA-83AA-4CF6-A5F3-F6411DC10C4C}" type="slidenum">
              <a:rPr lang="en-US" altLang="en-US" sz="1200">
                <a:latin typeface="Arial" panose="020B0604020202020204" pitchFamily="34" charset="0"/>
              </a:rPr>
              <a:pPr/>
              <a:t>33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5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07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4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54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22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60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3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91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7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04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25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266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79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2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39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8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47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36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9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2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F7C50-C1E7-4AB6-BD31-F83D3409098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3711-9D91-440C-92AA-CC298B1C9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282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4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306" cy="3174274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3079155" y="3427615"/>
            <a:ext cx="6874742" cy="2450671"/>
          </a:xfrm>
          <a:prstGeom prst="cloud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1, 2</a:t>
            </a:r>
            <a:endParaRPr lang="en-US" sz="9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70571" y="4095087"/>
            <a:ext cx="2721428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348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5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6263" y="1599136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em / mới có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bập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bùng bếp lửa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nhà sàn,/ mọi người mới có giấc ngủ ấm trong chăn.//</a:t>
            </a:r>
            <a:endParaRPr 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59941" y="324167"/>
            <a:ext cx="6191118" cy="1015663"/>
          </a:xfrm>
          <a:prstGeom prst="rect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câu dài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729" y="2975128"/>
            <a:ext cx="10730362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 cháu Đông,/ cháu có công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ấp ủ mầm sống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để xuân về cây cối </a:t>
            </a:r>
            <a:r>
              <a:rPr lang="en-US" sz="3600" b="1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đâm chồi nảy lộc</a:t>
            </a:r>
            <a:r>
              <a:rPr lang="en-US" sz="3600" i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.//</a:t>
            </a:r>
            <a:endParaRPr lang="en-US" sz="36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5"/>
          <p:cNvGrpSpPr>
            <a:grpSpLocks/>
          </p:cNvGrpSpPr>
          <p:nvPr/>
        </p:nvGrpSpPr>
        <p:grpSpPr bwMode="auto">
          <a:xfrm>
            <a:off x="81828" y="4350367"/>
            <a:ext cx="12110172" cy="2527300"/>
            <a:chOff x="-6350" y="6061075"/>
            <a:chExt cx="12204701" cy="2527300"/>
          </a:xfrm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444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2509488" y="2580947"/>
            <a:ext cx="741976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407131" y="2580947"/>
            <a:ext cx="7624479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đoạn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0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8823" y="-785517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8292" y="1511484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972127" y="2665036"/>
            <a:ext cx="5669224" cy="1224772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058983" y="2679350"/>
            <a:ext cx="539771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hỏi: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5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những mùa nào trong năm?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Bốn nàng tiên tượng trưng cho bốn mùa: Xuân, Hạ, Thu, Đông trong năm.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2764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Rectangle 151"/>
          <p:cNvSpPr/>
          <p:nvPr/>
        </p:nvSpPr>
        <p:spPr>
          <a:xfrm>
            <a:off x="609363" y="831603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2</a:t>
            </a:r>
            <a:r>
              <a:rPr lang="en-US" sz="4000">
                <a:latin typeface="Times New Roman" panose="02020603050405020304" pitchFamily="18" charset="0"/>
              </a:rPr>
              <a:t>: 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vì sao thiếu nhi thích mùa thu?</a:t>
            </a:r>
            <a:endParaRPr lang="en-US" sz="4000"/>
          </a:p>
        </p:txBody>
      </p:sp>
      <p:sp>
        <p:nvSpPr>
          <p:cNvPr id="153" name="Rectangle 152"/>
          <p:cNvSpPr/>
          <p:nvPr/>
        </p:nvSpPr>
        <p:spPr>
          <a:xfrm>
            <a:off x="578881" y="24860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Theo nàng tiên mùa Hạ, thiếu nhi thích mùa thu vì có đêm trăng rằm, rước đèn phá cỗ.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06212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Freeform 57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74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94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104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16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Rectangle 125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26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5" name="Rectangle 144"/>
          <p:cNvSpPr/>
          <p:nvPr/>
        </p:nvSpPr>
        <p:spPr>
          <a:xfrm>
            <a:off x="546509" y="296026"/>
            <a:ext cx="113968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  <a:r>
              <a:rPr lang="en-US" sz="3600">
                <a:latin typeface="Times New Roman" panose="02020603050405020304" pitchFamily="18" charset="0"/>
              </a:rPr>
              <a:t>:Dựa vào bài đọc, nói tên mùa phù hợp với mỗi tranh.</a:t>
            </a:r>
            <a:endParaRPr lang="en-US" sz="3600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79" y="1019237"/>
            <a:ext cx="11734008" cy="2624075"/>
          </a:xfrm>
          <a:prstGeom prst="rect">
            <a:avLst/>
          </a:prstGeom>
        </p:spPr>
      </p:pic>
      <p:sp>
        <p:nvSpPr>
          <p:cNvPr id="148" name="Rectangle 147"/>
          <p:cNvSpPr/>
          <p:nvPr/>
        </p:nvSpPr>
        <p:spPr>
          <a:xfrm>
            <a:off x="379197" y="3640822"/>
            <a:ext cx="272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</a:t>
            </a:r>
            <a:endParaRPr lang="en-US" sz="3600" b="1"/>
          </a:p>
        </p:txBody>
      </p:sp>
      <p:sp>
        <p:nvSpPr>
          <p:cNvPr id="149" name="Rectangle 148"/>
          <p:cNvSpPr/>
          <p:nvPr/>
        </p:nvSpPr>
        <p:spPr>
          <a:xfrm>
            <a:off x="3446465" y="3649444"/>
            <a:ext cx="2297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đông</a:t>
            </a:r>
            <a:endParaRPr lang="en-US" sz="3600" b="1"/>
          </a:p>
        </p:txBody>
      </p:sp>
      <p:sp>
        <p:nvSpPr>
          <p:cNvPr id="150" name="Rectangle 149"/>
          <p:cNvSpPr/>
          <p:nvPr/>
        </p:nvSpPr>
        <p:spPr>
          <a:xfrm>
            <a:off x="6526515" y="3760787"/>
            <a:ext cx="21149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hạ</a:t>
            </a:r>
            <a:endParaRPr lang="en-US" sz="3600" b="1"/>
          </a:p>
        </p:txBody>
      </p:sp>
      <p:sp>
        <p:nvSpPr>
          <p:cNvPr id="151" name="Rectangle 150"/>
          <p:cNvSpPr/>
          <p:nvPr/>
        </p:nvSpPr>
        <p:spPr>
          <a:xfrm>
            <a:off x="9592625" y="3785861"/>
            <a:ext cx="2207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thu</a:t>
            </a:r>
            <a:endParaRPr lang="en-US" sz="3600" b="1"/>
          </a:p>
        </p:txBody>
      </p:sp>
    </p:spTree>
    <p:extLst>
      <p:ext uri="{BB962C8B-B14F-4D97-AF65-F5344CB8AC3E}">
        <p14:creationId xmlns:p14="http://schemas.microsoft.com/office/powerpoint/2010/main" val="62763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8" grpId="0"/>
      <p:bldP spid="149" grpId="0"/>
      <p:bldP spid="150" grpId="0"/>
      <p:bldP spid="1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Rectangle 127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7" name="Rectangle 146"/>
          <p:cNvSpPr/>
          <p:nvPr/>
        </p:nvSpPr>
        <p:spPr>
          <a:xfrm>
            <a:off x="616607" y="272535"/>
            <a:ext cx="113968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4</a:t>
            </a:r>
            <a:r>
              <a:rPr lang="en-US" sz="4000">
                <a:latin typeface="Times New Roman" panose="02020603050405020304" pitchFamily="18" charset="0"/>
              </a:rPr>
              <a:t>: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 sao bà Đất nói cả bốn nàng tiên đều có ích và đáng yêu?</a:t>
            </a:r>
            <a:endParaRPr lang="en-US" sz="4000"/>
          </a:p>
        </p:txBody>
      </p:sp>
      <p:sp>
        <p:nvSpPr>
          <p:cNvPr id="148" name="Rectangle 147"/>
          <p:cNvSpPr/>
          <p:nvPr/>
        </p:nvSpPr>
        <p:spPr>
          <a:xfrm>
            <a:off x="613198" y="1661855"/>
            <a:ext cx="1139686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 làm cho cây lá tươi tốt. Hạ cho trái ngọt, hoa thơm. Thu làm cho trời xanh cao, học sinh nhớ ngày tựu trường. Đông có công ấp ủ mầm sống để xuân về cây cối đâm chồi nảy lộc.</a:t>
            </a:r>
            <a:r>
              <a:rPr lang="en-US" sz="4000">
                <a:latin typeface="Times New Roman" panose="02020603050405020304" pitchFamily="18" charset="0"/>
              </a:rPr>
              <a:t> 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7424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Alternate Process 11"/>
          <p:cNvSpPr/>
          <p:nvPr/>
        </p:nvSpPr>
        <p:spPr>
          <a:xfrm>
            <a:off x="1094014" y="1457347"/>
            <a:ext cx="10003971" cy="3200400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422326"/>
            <a:ext cx="685800" cy="4374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77339" y="2048210"/>
            <a:ext cx="89850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n w="190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4729"/>
            <a:ext cx="685800" cy="4374678"/>
          </a:xfrm>
          <a:prstGeom prst="rect">
            <a:avLst/>
          </a:prstGeom>
        </p:spPr>
      </p:pic>
      <p:grpSp>
        <p:nvGrpSpPr>
          <p:cNvPr id="2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24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2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3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4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5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6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7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8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9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0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1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2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3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4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5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78253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822" y="-259360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" y="2705371"/>
            <a:ext cx="685800" cy="43746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045" y="-167834"/>
            <a:ext cx="1625600" cy="162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182" y="5328842"/>
            <a:ext cx="1349343" cy="14336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915" y="5330250"/>
            <a:ext cx="1390228" cy="14771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171" y="5283995"/>
            <a:ext cx="1433762" cy="15233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199" y="5212242"/>
            <a:ext cx="1445124" cy="1535444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696941" y="826380"/>
            <a:ext cx="8357821" cy="272658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545316" y="1659981"/>
            <a:ext cx="462979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lại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999" y="5351969"/>
            <a:ext cx="1349343" cy="14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18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-183299"/>
            <a:ext cx="685800" cy="43746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" y="2832580"/>
            <a:ext cx="685800" cy="43746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27490" y="533400"/>
            <a:ext cx="33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8401" y="1394262"/>
            <a:ext cx="7970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0" y="2140643"/>
            <a:ext cx="7505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46775" y="2895600"/>
            <a:ext cx="4725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4258" y="4481018"/>
            <a:ext cx="5507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4020" y="4765057"/>
            <a:ext cx="55062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64258" y="3733800"/>
            <a:ext cx="360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Thu: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247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638697" y="2677886"/>
            <a:ext cx="6500947" cy="23513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5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331899" y="-124665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356804" y="-1058929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22754" y="2032777"/>
            <a:ext cx="352299" cy="5802531"/>
          </a:xfrm>
          <a:prstGeom prst="rect">
            <a:avLst/>
          </a:prstGeom>
        </p:spPr>
      </p:pic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3331030" y="2142309"/>
            <a:ext cx="6493294" cy="2429827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25830" y="2307684"/>
            <a:ext cx="747007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</a:t>
            </a:r>
          </a:p>
          <a:p>
            <a:pPr algn="ctr"/>
            <a:r>
              <a:rPr lang="en-US" sz="6000" b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đọc</a:t>
            </a:r>
            <a:endParaRPr lang="en-US" sz="6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3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6112" y="201995"/>
            <a:ext cx="98539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  <a:r>
              <a:rPr lang="en-US" sz="4000">
                <a:latin typeface="Times New Roman" panose="02020603050405020304" pitchFamily="18" charset="0"/>
              </a:rPr>
              <a:t>: Câu nào dưới đây là câu nêu đặc điểm</a:t>
            </a:r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4000">
                <a:latin typeface="Times New Roman" panose="02020603050405020304" pitchFamily="18" charset="0"/>
              </a:rPr>
              <a:t>a. Bốn nàng tiên cầm tay nhau trò chuyện.</a:t>
            </a:r>
          </a:p>
          <a:p>
            <a:r>
              <a:rPr lang="en-US" sz="4000">
                <a:latin typeface="Times New Roman" panose="02020603050405020304" pitchFamily="18" charset="0"/>
              </a:rPr>
              <a:t>b. Các cháu đều có ích, đều đáng yêu.</a:t>
            </a:r>
            <a:endParaRPr lang="en-US" sz="4000"/>
          </a:p>
        </p:txBody>
      </p:sp>
      <p:grpSp>
        <p:nvGrpSpPr>
          <p:cNvPr id="6" name="组合 5"/>
          <p:cNvGrpSpPr>
            <a:grpSpLocks/>
          </p:cNvGrpSpPr>
          <p:nvPr/>
        </p:nvGrpSpPr>
        <p:grpSpPr bwMode="auto">
          <a:xfrm>
            <a:off x="81828" y="4571546"/>
            <a:ext cx="12110172" cy="2527300"/>
            <a:chOff x="-6350" y="6061075"/>
            <a:chExt cx="12204701" cy="2527300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8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8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29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731864" y="2030772"/>
            <a:ext cx="107927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a là câu nêu hoạt động vì có từ ngữ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 tay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chỉ hoạt động. </a:t>
            </a:r>
          </a:p>
          <a:p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b là câu nêu đặc điểm vì có các từ ngữ chỉ đặc điểm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ích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đáng yêu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09015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Freeform 58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Freeform 59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Oval 75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Oval 76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Freeform 95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Freeform 105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Oval 117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Oval 118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Rectangle 126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Freeform 127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Freeform 128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942289" y="618427"/>
            <a:ext cx="79117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 2.</a:t>
            </a:r>
            <a:r>
              <a:rPr lang="en-US" sz="4000" b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 chơi 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 nhanh đáp đúng </a:t>
            </a:r>
            <a:endParaRPr lang="en-US" sz="4000"/>
          </a:p>
        </p:txBody>
      </p:sp>
      <p:sp>
        <p:nvSpPr>
          <p:cNvPr id="147" name="Rectangle 146"/>
          <p:cNvSpPr/>
          <p:nvPr/>
        </p:nvSpPr>
        <p:spPr>
          <a:xfrm>
            <a:off x="853478" y="1739212"/>
            <a:ext cx="10128764" cy="729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Hỏi:  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 xuân có gì?</a:t>
            </a:r>
            <a:endParaRPr lang="en-US" sz="4000">
              <a:solidFill>
                <a:srgbClr val="1817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844027" y="2806556"/>
            <a:ext cx="10128764" cy="741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4945" indent="-6350" algn="just">
              <a:lnSpc>
                <a:spcPct val="112000"/>
              </a:lnSpc>
              <a:spcAft>
                <a:spcPts val="325"/>
              </a:spcAft>
            </a:pP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Đáp:</a:t>
            </a:r>
            <a:r>
              <a:rPr lang="en-US" sz="4000" i="1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Mùa xuân có cây cối đâm chồi nảy lộc</a:t>
            </a:r>
            <a:r>
              <a:rPr lang="en-US" sz="4000">
                <a:solidFill>
                  <a:srgbClr val="1817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3342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14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02cd816">
            <a:extLst>
              <a:ext uri="{FF2B5EF4-FFF2-40B4-BE49-F238E27FC236}">
                <a16:creationId xmlns:a16="http://schemas.microsoft.com/office/drawing/2014/main" id="{5BC623B8-B372-4C90-B287-0404C430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96399" y="3920916"/>
            <a:ext cx="2895600" cy="289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402cd816">
            <a:extLst>
              <a:ext uri="{FF2B5EF4-FFF2-40B4-BE49-F238E27FC236}">
                <a16:creationId xmlns:a16="http://schemas.microsoft.com/office/drawing/2014/main" id="{2D972272-B6F9-47F2-97E0-046F3B6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600" y="4343401"/>
            <a:ext cx="2452437" cy="2452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9"/>
            <a:ext cx="12191999" cy="2540684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2917720" y="3009603"/>
            <a:ext cx="6000996" cy="2450671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err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>
                <a:solidFill>
                  <a:srgbClr val="009999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9600" b="1" dirty="0">
              <a:solidFill>
                <a:srgbClr val="0099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557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02B90C2-92B9-4F29-8857-9705F4AC6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1000" y="-152400"/>
            <a:ext cx="12573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3043644" y="2286000"/>
            <a:ext cx="6096000" cy="2743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Khởi động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66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0" y="321265"/>
            <a:ext cx="11772175" cy="1662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2791"/>
            <a:ext cx="6020293" cy="3519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86" y="2192791"/>
            <a:ext cx="6063214" cy="35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0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7" y="868326"/>
            <a:ext cx="10842170" cy="5480223"/>
          </a:xfrm>
          <a:prstGeom prst="rect">
            <a:avLst/>
          </a:prstGeom>
        </p:spPr>
      </p:pic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2299061" y="2289087"/>
            <a:ext cx="6309362" cy="1319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THẢO LUẬN NHÓM ĐÔI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6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291" y="13063"/>
            <a:ext cx="6948897" cy="668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710" y="0"/>
            <a:ext cx="6523673" cy="67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6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351" y="130356"/>
            <a:ext cx="6350455" cy="66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22" y="5629683"/>
            <a:ext cx="10922987" cy="1019311"/>
          </a:xfrm>
          <a:prstGeom prst="rect">
            <a:avLst/>
          </a:prstGeom>
        </p:spPr>
      </p:pic>
      <p:pic>
        <p:nvPicPr>
          <p:cNvPr id="1026" name="Picture 2" descr="ngày khai tr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1071154"/>
            <a:ext cx="8133125" cy="45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293"/>
            <a:ext cx="2723523" cy="1016861"/>
          </a:xfrm>
          <a:prstGeom prst="rect">
            <a:avLst/>
          </a:prstGeom>
        </p:spPr>
      </p:pic>
      <p:grpSp>
        <p:nvGrpSpPr>
          <p:cNvPr id="7" name="1"/>
          <p:cNvGrpSpPr/>
          <p:nvPr/>
        </p:nvGrpSpPr>
        <p:grpSpPr>
          <a:xfrm>
            <a:off x="288925" y="0"/>
            <a:ext cx="11903710" cy="6773659"/>
            <a:chOff x="341926" y="208486"/>
            <a:chExt cx="11441759" cy="5883467"/>
          </a:xfrm>
        </p:grpSpPr>
        <p:pic>
          <p:nvPicPr>
            <p:cNvPr id="8" name="1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9" name="13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0" name="1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1" name="1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2" name="137"/>
          <p:cNvPicPr>
            <a:picLocks noChangeAspect="1"/>
          </p:cNvPicPr>
          <p:nvPr/>
        </p:nvPicPr>
        <p:blipFill rotWithShape="1">
          <a:blip r:embed="rId10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3" name="1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56640" y="5110192"/>
            <a:ext cx="2316681" cy="1268078"/>
          </a:xfrm>
          <a:prstGeom prst="rect">
            <a:avLst/>
          </a:prstGeom>
        </p:spPr>
      </p:pic>
      <p:pic>
        <p:nvPicPr>
          <p:cNvPr id="14" name="13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87222" y="2132089"/>
            <a:ext cx="2523963" cy="2797451"/>
          </a:xfrm>
          <a:prstGeom prst="rect">
            <a:avLst/>
          </a:prstGeom>
        </p:spPr>
      </p:pic>
      <p:pic>
        <p:nvPicPr>
          <p:cNvPr id="15" name="14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6" name="1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57493" y="1924966"/>
            <a:ext cx="871804" cy="865707"/>
          </a:xfrm>
          <a:prstGeom prst="rect">
            <a:avLst/>
          </a:prstGeom>
        </p:spPr>
      </p:pic>
      <p:pic>
        <p:nvPicPr>
          <p:cNvPr id="17" name="14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5999" y="2336104"/>
            <a:ext cx="457240" cy="481626"/>
          </a:xfrm>
          <a:prstGeom prst="rect">
            <a:avLst/>
          </a:prstGeom>
        </p:spPr>
      </p:pic>
      <p:pic>
        <p:nvPicPr>
          <p:cNvPr id="18" name="1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25246" y="2873101"/>
            <a:ext cx="1030313" cy="1394885"/>
          </a:xfrm>
          <a:prstGeom prst="rect">
            <a:avLst/>
          </a:prstGeom>
        </p:spPr>
      </p:pic>
      <p:pic>
        <p:nvPicPr>
          <p:cNvPr id="19" name="14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0" name="1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2" name="14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3" name="149"/>
          <p:cNvPicPr>
            <a:picLocks noChangeAspect="1"/>
          </p:cNvPicPr>
          <p:nvPr/>
        </p:nvPicPr>
        <p:blipFill rotWithShape="1">
          <a:blip r:embed="rId21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24" name="3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16200000">
            <a:off x="6418155" y="-863880"/>
            <a:ext cx="352299" cy="5802530"/>
          </a:xfrm>
          <a:prstGeom prst="rect">
            <a:avLst/>
          </a:prstGeom>
        </p:spPr>
      </p:pic>
      <p:pic>
        <p:nvPicPr>
          <p:cNvPr id="25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26" name="4"/>
          <p:cNvPicPr>
            <a:picLocks noChangeAspect="1"/>
          </p:cNvPicPr>
          <p:nvPr/>
        </p:nvPicPr>
        <p:blipFill rotWithShape="1">
          <a:blip r:embed="rId22" cstate="email"/>
          <a:srcRect/>
          <a:stretch>
            <a:fillRect/>
          </a:stretch>
        </p:blipFill>
        <p:spPr>
          <a:xfrm rot="5400000" flipV="1">
            <a:off x="6569560" y="1593867"/>
            <a:ext cx="352299" cy="5802531"/>
          </a:xfrm>
          <a:prstGeom prst="rect">
            <a:avLst/>
          </a:prstGeom>
        </p:spPr>
      </p:pic>
      <p:sp>
        <p:nvSpPr>
          <p:cNvPr id="27" name="39"/>
          <p:cNvSpPr txBox="1"/>
          <p:nvPr/>
        </p:nvSpPr>
        <p:spPr>
          <a:xfrm flipH="1">
            <a:off x="3739374" y="2609140"/>
            <a:ext cx="5999569" cy="1300346"/>
          </a:xfrm>
          <a:prstGeom prst="rect">
            <a:avLst/>
          </a:prstGeom>
          <a:solidFill>
            <a:srgbClr val="92D050"/>
          </a:solidFill>
        </p:spPr>
        <p:txBody>
          <a:bodyPr wrap="square" lIns="68571" tIns="34285" rIns="68571" bIns="34285" rtlCol="0">
            <a:spAutoFit/>
          </a:bodyPr>
          <a:lstStyle/>
          <a:p>
            <a:pPr lvl="0" algn="ctr"/>
            <a:r>
              <a:rPr lang="en-US" altLang="zh-CN" sz="8000" b="1">
                <a:ln w="66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</a:p>
        </p:txBody>
      </p:sp>
      <p:pic>
        <p:nvPicPr>
          <p:cNvPr id="28" name="1"/>
          <p:cNvPicPr>
            <a:picLocks noChangeAspect="1"/>
          </p:cNvPicPr>
          <p:nvPr/>
        </p:nvPicPr>
        <p:blipFill>
          <a:blip r:embed="rId23" cstate="email"/>
          <a:stretch>
            <a:fillRect/>
          </a:stretch>
        </p:blipFill>
        <p:spPr>
          <a:xfrm flipH="1">
            <a:off x="-3843" y="-1"/>
            <a:ext cx="4355558" cy="2651501"/>
          </a:xfrm>
          <a:prstGeom prst="rect">
            <a:avLst/>
          </a:prstGeom>
        </p:spPr>
      </p:pic>
      <p:pic>
        <p:nvPicPr>
          <p:cNvPr id="29" name="图片 219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0435" y="160049"/>
            <a:ext cx="1683373" cy="16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087" y="129131"/>
            <a:ext cx="6396719" cy="6619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8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15" y="723853"/>
            <a:ext cx="9438020" cy="6317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9939"/>
            <a:ext cx="6020293" cy="3519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86" y="1829939"/>
            <a:ext cx="6063214" cy="354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7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3" y="762340"/>
            <a:ext cx="12027854" cy="2027011"/>
          </a:xfrm>
          <a:prstGeom prst="rect">
            <a:avLst/>
          </a:prstGeom>
        </p:spPr>
      </p:pic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3918857"/>
            <a:ext cx="12110172" cy="2904218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830014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Freeform 5"/>
          <p:cNvSpPr>
            <a:spLocks/>
          </p:cNvSpPr>
          <p:nvPr/>
        </p:nvSpPr>
        <p:spPr bwMode="auto">
          <a:xfrm>
            <a:off x="0" y="4829176"/>
            <a:ext cx="12192000" cy="2041525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</p:spPr>
        <p:txBody>
          <a:bodyPr lIns="68580" tIns="34290" rIns="68580" bIns="34290"/>
          <a:lstStyle/>
          <a:p>
            <a:pPr>
              <a:defRPr/>
            </a:pPr>
            <a:endParaRPr lang="zh-CN" altLang="en-US" sz="1350"/>
          </a:p>
        </p:txBody>
      </p:sp>
      <p:pic>
        <p:nvPicPr>
          <p:cNvPr id="2150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" y="1175657"/>
            <a:ext cx="2532062" cy="570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219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10970" y="9524"/>
            <a:ext cx="2326259" cy="228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8" name="组合 5"/>
          <p:cNvGrpSpPr>
            <a:grpSpLocks/>
          </p:cNvGrpSpPr>
          <p:nvPr/>
        </p:nvGrpSpPr>
        <p:grpSpPr bwMode="auto">
          <a:xfrm>
            <a:off x="0" y="4295775"/>
            <a:ext cx="12192000" cy="2527300"/>
            <a:chOff x="-6350" y="6061075"/>
            <a:chExt cx="12204701" cy="2527300"/>
          </a:xfrm>
        </p:grpSpPr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3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4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6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7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8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9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20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1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4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6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7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8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1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8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9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40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1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Freeform 42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6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7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8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9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50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1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3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4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5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6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7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8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9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60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1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4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6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7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9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70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1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2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6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7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8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9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80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1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2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3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4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5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6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7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8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Freeform 89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90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1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2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3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4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5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6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7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8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Freeform 99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100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1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2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3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4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5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6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7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8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9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10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1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2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3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4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5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6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7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8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9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20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1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2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3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4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5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6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7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9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1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2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3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4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5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6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7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8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9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40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1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2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3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4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5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6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7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8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52" name="WordArt 9"/>
          <p:cNvSpPr>
            <a:spLocks noChangeArrowheads="1" noChangeShapeType="1" noTextEdit="1"/>
          </p:cNvSpPr>
          <p:nvPr/>
        </p:nvSpPr>
        <p:spPr bwMode="auto">
          <a:xfrm>
            <a:off x="4186172" y="1016546"/>
            <a:ext cx="3426365" cy="66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vi-VN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2680008" y="2279142"/>
            <a:ext cx="6773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2000" i="1" kern="1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ĐỐ VUI</a:t>
            </a:r>
            <a:endParaRPr lang="en-US" sz="12000" i="1" kern="1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587980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  <p:bldP spid="1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92375" y="1593171"/>
            <a:ext cx="61912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1:  Mùa gì ấm áp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Mưa phùn nhẹ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Khắp chốn cỏ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Đâm chồi nảy lộc ?</a:t>
            </a:r>
          </a:p>
        </p:txBody>
      </p:sp>
      <p:sp>
        <p:nvSpPr>
          <p:cNvPr id="5" name="Explosion 1 4"/>
          <p:cNvSpPr/>
          <p:nvPr/>
        </p:nvSpPr>
        <p:spPr>
          <a:xfrm>
            <a:off x="5424714" y="4206196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2737305" y="1503590"/>
            <a:ext cx="56165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4: Mùa gì rét buốt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Gió bấc ào 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Đi học, đi làm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Phải lo mặc ấm?</a:t>
            </a:r>
          </a:p>
        </p:txBody>
      </p:sp>
      <p:sp>
        <p:nvSpPr>
          <p:cNvPr id="10" name="Explosion 1 9"/>
          <p:cNvSpPr/>
          <p:nvPr/>
        </p:nvSpPr>
        <p:spPr>
          <a:xfrm>
            <a:off x="5395685" y="4172859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833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332718" y="1570493"/>
            <a:ext cx="6551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2:  Phượng đỏ mùa nào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Ve kêu thổn thức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Ngoài trời nóng nực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Hay có mưa rào ?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608524" y="4187373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Hạ </a:t>
            </a:r>
          </a:p>
        </p:txBody>
      </p:sp>
    </p:spTree>
    <p:extLst>
      <p:ext uri="{BB962C8B-B14F-4D97-AF65-F5344CB8AC3E}">
        <p14:creationId xmlns:p14="http://schemas.microsoft.com/office/powerpoint/2010/main" val="42846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hung ảnh dọc viền hoa đẹp mắt kích thước cực lớ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06222" y="1499962"/>
            <a:ext cx="61214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GB" altLang="en-US" sz="3600">
                <a:cs typeface="Times New Roman" panose="02020603050405020304" pitchFamily="18" charset="0"/>
              </a:rPr>
              <a:t>Câu 3: Mùa gì dịu nắng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Mây nhẹ nhàng bay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Bưởi vàng trên cây</a:t>
            </a:r>
          </a:p>
          <a:p>
            <a:r>
              <a:rPr lang="en-GB" altLang="en-US" sz="3600">
                <a:cs typeface="Times New Roman" panose="02020603050405020304" pitchFamily="18" charset="0"/>
              </a:rPr>
              <a:t>            Quả hồng chín đỏ? </a:t>
            </a:r>
          </a:p>
        </p:txBody>
      </p:sp>
      <p:sp>
        <p:nvSpPr>
          <p:cNvPr id="4" name="Explosion 1 3"/>
          <p:cNvSpPr/>
          <p:nvPr/>
        </p:nvSpPr>
        <p:spPr>
          <a:xfrm>
            <a:off x="5526314" y="4216401"/>
            <a:ext cx="3384550" cy="1895475"/>
          </a:xfrm>
          <a:prstGeom prst="irregularSeal1">
            <a:avLst/>
          </a:prstGeom>
          <a:solidFill>
            <a:srgbClr val="DB5BB6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Mùa</a:t>
            </a:r>
            <a:r>
              <a:rPr lang="en-GB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</a:p>
        </p:txBody>
      </p:sp>
    </p:spTree>
    <p:extLst>
      <p:ext uri="{BB962C8B-B14F-4D97-AF65-F5344CB8AC3E}">
        <p14:creationId xmlns:p14="http://schemas.microsoft.com/office/powerpoint/2010/main" val="33779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987" y="203835"/>
            <a:ext cx="8420780" cy="781050"/>
          </a:xfrm>
          <a:prstGeom prst="rect">
            <a:avLst/>
          </a:prstGeom>
        </p:spPr>
      </p:pic>
      <p:pic>
        <p:nvPicPr>
          <p:cNvPr id="1026" name="Picture 2" descr="https://kenhthoitiet.vn/wp-content/uploads/2019/07/khong-nen-lam-khi-nang-nong-696x4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77" y="1283728"/>
            <a:ext cx="5377680" cy="356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ắng nóng không chịu nổi, cư dân mạng thi nhau đăng ảnh trời mưa để cầu được ước thấy - Ảnh 2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1205455"/>
            <a:ext cx="5905500" cy="362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29" y="104504"/>
            <a:ext cx="954768" cy="91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491" y="40510"/>
            <a:ext cx="3752850" cy="581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0662" y="621535"/>
            <a:ext cx="10416208" cy="410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662" y="4724078"/>
            <a:ext cx="10296938" cy="2027906"/>
          </a:xfrm>
          <a:prstGeom prst="rect">
            <a:avLst/>
          </a:prstGeom>
        </p:spPr>
      </p:pic>
      <p:sp>
        <p:nvSpPr>
          <p:cNvPr id="7" name="TextBox 6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980662" y="470115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374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6" y="726218"/>
            <a:ext cx="11081922" cy="3285899"/>
          </a:xfrm>
          <a:prstGeom prst="rect">
            <a:avLst/>
          </a:prstGeom>
        </p:spPr>
      </p:pic>
      <p:sp>
        <p:nvSpPr>
          <p:cNvPr id="4" name="TextBox 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89952" y="726218"/>
            <a:ext cx="564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GB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91" name="Picture 290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755" y="5238207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" name="Picture 291">
            <a:extLst>
              <a:ext uri="{FF2B5EF4-FFF2-40B4-BE49-F238E27FC236}">
                <a16:creationId xmlns:a16="http://schemas.microsoft.com/office/drawing/2014/main" id="{46CA6527-4AE7-4DFD-B76B-EF6442C626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56" y="5238206"/>
            <a:ext cx="6241144" cy="161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68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5814" y="561232"/>
            <a:ext cx="8499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Calibri" panose="020F0502020204030204" pitchFamily="34" charset="0"/>
              </a:rPr>
              <a:t>Luyện đọc từ khó kết hợp giải nghĩa từ:</a:t>
            </a:r>
            <a:endParaRPr lang="en-US" sz="4000"/>
          </a:p>
        </p:txBody>
      </p:sp>
      <p:grpSp>
        <p:nvGrpSpPr>
          <p:cNvPr id="5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Freeform 60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Freeform 62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Freeform 63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Oval 77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Oval 78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Oval 79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Oval 80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Freeform 87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Freeform 97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Oval 101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Freeform 108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Freeform 109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Freeform 110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Oval 119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Oval 120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Oval 121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Oval 122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Rectangle 128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Freeform 129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Freeform 130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Freeform 131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Freeform 132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  <p:sp>
        <p:nvSpPr>
          <p:cNvPr id="148" name="Rectangle 147"/>
          <p:cNvSpPr/>
          <p:nvPr/>
        </p:nvSpPr>
        <p:spPr>
          <a:xfrm>
            <a:off x="1655724" y="1755617"/>
            <a:ext cx="20217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nảy lộc</a:t>
            </a:r>
            <a:endParaRPr lang="en-US" sz="4000"/>
          </a:p>
        </p:txBody>
      </p:sp>
      <p:sp>
        <p:nvSpPr>
          <p:cNvPr id="149" name="Rectangle 148"/>
          <p:cNvSpPr/>
          <p:nvPr/>
        </p:nvSpPr>
        <p:spPr>
          <a:xfrm>
            <a:off x="1566721" y="2695237"/>
            <a:ext cx="3488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đơm trái ngọt </a:t>
            </a:r>
            <a:endParaRPr lang="en-US" sz="4000"/>
          </a:p>
        </p:txBody>
      </p:sp>
      <p:sp>
        <p:nvSpPr>
          <p:cNvPr id="150" name="Rectangle 149"/>
          <p:cNvSpPr/>
          <p:nvPr/>
        </p:nvSpPr>
        <p:spPr>
          <a:xfrm>
            <a:off x="7063247" y="1801037"/>
            <a:ext cx="4236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rước đèn</a:t>
            </a:r>
            <a:endParaRPr lang="en-US" sz="4000"/>
          </a:p>
        </p:txBody>
      </p:sp>
      <p:sp>
        <p:nvSpPr>
          <p:cNvPr id="151" name="Rectangle 150"/>
          <p:cNvSpPr/>
          <p:nvPr/>
        </p:nvSpPr>
        <p:spPr>
          <a:xfrm>
            <a:off x="7063248" y="2799435"/>
            <a:ext cx="2782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i="1">
                <a:latin typeface="Times New Roman" panose="02020603050405020304" pitchFamily="18" charset="0"/>
                <a:ea typeface="Calibri" panose="020F0502020204030204" pitchFamily="34" charset="0"/>
              </a:rPr>
              <a:t>bập bùng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1343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8" grpId="0"/>
      <p:bldP spid="149" grpId="0"/>
      <p:bldP spid="150" grpId="0"/>
      <p:bldP spid="1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3" y="496388"/>
            <a:ext cx="5499041" cy="41409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91" y="404948"/>
            <a:ext cx="5680505" cy="4140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1684627" y="5212977"/>
            <a:ext cx="880532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Đâm chồi: mọc ra những mầm non, lá non.</a:t>
            </a:r>
          </a:p>
        </p:txBody>
      </p:sp>
    </p:spTree>
    <p:extLst>
      <p:ext uri="{BB962C8B-B14F-4D97-AF65-F5344CB8AC3E}">
        <p14:creationId xmlns:p14="http://schemas.microsoft.com/office/powerpoint/2010/main" val="25312278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27" y="365762"/>
            <a:ext cx="5683345" cy="3814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606" y="365762"/>
            <a:ext cx="5922594" cy="38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4878749" y="4510611"/>
            <a:ext cx="31255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/>
              <a:t>Đơm: nảy ra.</a:t>
            </a:r>
          </a:p>
        </p:txBody>
      </p:sp>
      <p:grpSp>
        <p:nvGrpSpPr>
          <p:cNvPr id="9" name="组合 5"/>
          <p:cNvGrpSpPr>
            <a:grpSpLocks/>
          </p:cNvGrpSpPr>
          <p:nvPr/>
        </p:nvGrpSpPr>
        <p:grpSpPr bwMode="auto">
          <a:xfrm>
            <a:off x="81828" y="4295775"/>
            <a:ext cx="12110172" cy="2527300"/>
            <a:chOff x="-6350" y="6061075"/>
            <a:chExt cx="12204701" cy="2527300"/>
          </a:xfrm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380067" y="7564438"/>
              <a:ext cx="35984" cy="1017587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622301" y="6935788"/>
              <a:ext cx="35984" cy="1646237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80634" y="6492875"/>
              <a:ext cx="38100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338918" y="6683375"/>
              <a:ext cx="38100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611967" y="7485063"/>
              <a:ext cx="29633" cy="1096962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836085" y="6819900"/>
              <a:ext cx="1159933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1157818" y="7164388"/>
              <a:ext cx="48048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1231901" y="7288213"/>
              <a:ext cx="16933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16051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1373718" y="7331075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557867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00718" y="7459663"/>
              <a:ext cx="19049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255185" y="7429500"/>
              <a:ext cx="190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422401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1392767" y="7559675"/>
              <a:ext cx="10584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00567" y="6456363"/>
              <a:ext cx="721784" cy="671512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497418" y="6665913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548218" y="6745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8285" y="6715125"/>
              <a:ext cx="6349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632885" y="6770688"/>
              <a:ext cx="6349" cy="111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745067" y="677068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713318" y="6850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56091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664634" y="6843713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645585" y="69119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277534" y="7108825"/>
              <a:ext cx="721784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2480734" y="73247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2523067" y="7399338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2641601" y="7373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2611967" y="7429500"/>
              <a:ext cx="10584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2726267" y="7423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2696634" y="7508875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2542118" y="74850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2641601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2622551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2129367" y="6516688"/>
              <a:ext cx="499533" cy="468312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2264834" y="6665913"/>
              <a:ext cx="209551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2302934" y="6719888"/>
              <a:ext cx="2117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2377018" y="67024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2357967" y="673893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2438401" y="67325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2419351" y="6794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2307167" y="67818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2383367" y="678815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2370667" y="6837363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auto">
            <a:xfrm>
              <a:off x="1297518" y="6061075"/>
              <a:ext cx="692149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1490134" y="6264275"/>
              <a:ext cx="283633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1532467" y="6338888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1644651" y="6313488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1619251" y="6362700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1722967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1693334" y="644366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1545167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1644651" y="64373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1625601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5" name="Freeform 64"/>
            <p:cNvSpPr>
              <a:spLocks/>
            </p:cNvSpPr>
            <p:nvPr/>
          </p:nvSpPr>
          <p:spPr bwMode="auto">
            <a:xfrm>
              <a:off x="929218" y="7910513"/>
              <a:ext cx="457200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6" name="Freeform 65"/>
            <p:cNvSpPr>
              <a:spLocks/>
            </p:cNvSpPr>
            <p:nvPr/>
          </p:nvSpPr>
          <p:spPr bwMode="auto">
            <a:xfrm>
              <a:off x="903818" y="7953375"/>
              <a:ext cx="482600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7" name="Freeform 66"/>
            <p:cNvSpPr>
              <a:spLocks/>
            </p:cNvSpPr>
            <p:nvPr/>
          </p:nvSpPr>
          <p:spPr bwMode="auto">
            <a:xfrm>
              <a:off x="154518" y="7183438"/>
              <a:ext cx="45508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8" name="Freeform 67"/>
            <p:cNvSpPr>
              <a:spLocks/>
            </p:cNvSpPr>
            <p:nvPr/>
          </p:nvSpPr>
          <p:spPr bwMode="auto">
            <a:xfrm>
              <a:off x="129118" y="7232650"/>
              <a:ext cx="48683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69" name="Freeform 68"/>
            <p:cNvSpPr>
              <a:spLocks/>
            </p:cNvSpPr>
            <p:nvPr/>
          </p:nvSpPr>
          <p:spPr bwMode="auto">
            <a:xfrm>
              <a:off x="1883834" y="7239000"/>
              <a:ext cx="463551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0" name="Freeform 69"/>
            <p:cNvSpPr>
              <a:spLocks/>
            </p:cNvSpPr>
            <p:nvPr/>
          </p:nvSpPr>
          <p:spPr bwMode="auto">
            <a:xfrm>
              <a:off x="1864785" y="7281863"/>
              <a:ext cx="482600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1" name="Freeform 70"/>
            <p:cNvSpPr>
              <a:spLocks/>
            </p:cNvSpPr>
            <p:nvPr/>
          </p:nvSpPr>
          <p:spPr bwMode="auto">
            <a:xfrm>
              <a:off x="645585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2" name="Freeform 71"/>
            <p:cNvSpPr>
              <a:spLocks/>
            </p:cNvSpPr>
            <p:nvPr/>
          </p:nvSpPr>
          <p:spPr bwMode="auto">
            <a:xfrm>
              <a:off x="645585" y="7423150"/>
              <a:ext cx="425449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3" name="Freeform 72"/>
            <p:cNvSpPr>
              <a:spLocks/>
            </p:cNvSpPr>
            <p:nvPr/>
          </p:nvSpPr>
          <p:spPr bwMode="auto">
            <a:xfrm>
              <a:off x="1722967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4" name="Freeform 73"/>
            <p:cNvSpPr>
              <a:spLocks/>
            </p:cNvSpPr>
            <p:nvPr/>
          </p:nvSpPr>
          <p:spPr bwMode="auto">
            <a:xfrm>
              <a:off x="1722967" y="6627813"/>
              <a:ext cx="425451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auto">
            <a:xfrm>
              <a:off x="2635251" y="7664450"/>
              <a:ext cx="522816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auto">
            <a:xfrm>
              <a:off x="2635251" y="7664450"/>
              <a:ext cx="554567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10972800" y="7404100"/>
              <a:ext cx="2963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11857567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0041467" y="7472363"/>
              <a:ext cx="38100" cy="1109662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11605684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11273367" y="6486525"/>
              <a:ext cx="715433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2" name="Oval 81"/>
            <p:cNvSpPr>
              <a:spLocks noChangeArrowheads="1"/>
            </p:cNvSpPr>
            <p:nvPr/>
          </p:nvSpPr>
          <p:spPr bwMode="auto">
            <a:xfrm>
              <a:off x="11470218" y="6702425"/>
              <a:ext cx="296333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3" name="Oval 82"/>
            <p:cNvSpPr>
              <a:spLocks noChangeArrowheads="1"/>
            </p:cNvSpPr>
            <p:nvPr/>
          </p:nvSpPr>
          <p:spPr bwMode="auto">
            <a:xfrm>
              <a:off x="11514667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4" name="Oval 83"/>
            <p:cNvSpPr>
              <a:spLocks noChangeArrowheads="1"/>
            </p:cNvSpPr>
            <p:nvPr/>
          </p:nvSpPr>
          <p:spPr bwMode="auto">
            <a:xfrm>
              <a:off x="11631084" y="675163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5" name="Oval 84"/>
            <p:cNvSpPr>
              <a:spLocks noChangeArrowheads="1"/>
            </p:cNvSpPr>
            <p:nvPr/>
          </p:nvSpPr>
          <p:spPr bwMode="auto">
            <a:xfrm>
              <a:off x="11605684" y="68072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6" name="Oval 85"/>
            <p:cNvSpPr>
              <a:spLocks noChangeArrowheads="1"/>
            </p:cNvSpPr>
            <p:nvPr/>
          </p:nvSpPr>
          <p:spPr bwMode="auto">
            <a:xfrm>
              <a:off x="11717867" y="6800850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7" name="Oval 86"/>
            <p:cNvSpPr>
              <a:spLocks noChangeArrowheads="1"/>
            </p:cNvSpPr>
            <p:nvPr/>
          </p:nvSpPr>
          <p:spPr bwMode="auto">
            <a:xfrm>
              <a:off x="11686118" y="68865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8" name="Oval 87"/>
            <p:cNvSpPr>
              <a:spLocks noChangeArrowheads="1"/>
            </p:cNvSpPr>
            <p:nvPr/>
          </p:nvSpPr>
          <p:spPr bwMode="auto">
            <a:xfrm>
              <a:off x="11533718" y="6862763"/>
              <a:ext cx="6349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89" name="Oval 88"/>
            <p:cNvSpPr>
              <a:spLocks noChangeArrowheads="1"/>
            </p:cNvSpPr>
            <p:nvPr/>
          </p:nvSpPr>
          <p:spPr bwMode="auto">
            <a:xfrm>
              <a:off x="11631084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0" name="Oval 89"/>
            <p:cNvSpPr>
              <a:spLocks noChangeArrowheads="1"/>
            </p:cNvSpPr>
            <p:nvPr/>
          </p:nvSpPr>
          <p:spPr bwMode="auto">
            <a:xfrm>
              <a:off x="11612034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1" name="Freeform 90"/>
            <p:cNvSpPr>
              <a:spLocks/>
            </p:cNvSpPr>
            <p:nvPr/>
          </p:nvSpPr>
          <p:spPr bwMode="auto">
            <a:xfrm>
              <a:off x="11982451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2" name="Freeform 91"/>
            <p:cNvSpPr>
              <a:spLocks/>
            </p:cNvSpPr>
            <p:nvPr/>
          </p:nvSpPr>
          <p:spPr bwMode="auto">
            <a:xfrm>
              <a:off x="11552767" y="7151688"/>
              <a:ext cx="645584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3" name="Oval 92"/>
            <p:cNvSpPr>
              <a:spLocks noChangeArrowheads="1"/>
            </p:cNvSpPr>
            <p:nvPr/>
          </p:nvSpPr>
          <p:spPr bwMode="auto">
            <a:xfrm>
              <a:off x="11743267" y="7354888"/>
              <a:ext cx="287867" cy="2841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11791951" y="74295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11895667" y="74041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11870267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7" name="Oval 96"/>
            <p:cNvSpPr>
              <a:spLocks noChangeArrowheads="1"/>
            </p:cNvSpPr>
            <p:nvPr/>
          </p:nvSpPr>
          <p:spPr bwMode="auto">
            <a:xfrm>
              <a:off x="11982451" y="7454900"/>
              <a:ext cx="6349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8" name="Oval 97"/>
            <p:cNvSpPr>
              <a:spLocks noChangeArrowheads="1"/>
            </p:cNvSpPr>
            <p:nvPr/>
          </p:nvSpPr>
          <p:spPr bwMode="auto">
            <a:xfrm>
              <a:off x="11952818" y="753427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11804651" y="7515225"/>
              <a:ext cx="423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11902018" y="7527925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11882967" y="7589838"/>
              <a:ext cx="6351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9673167" y="7127875"/>
              <a:ext cx="69003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9863667" y="7331075"/>
              <a:ext cx="283633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4" name="Oval 103"/>
            <p:cNvSpPr>
              <a:spLocks noChangeArrowheads="1"/>
            </p:cNvSpPr>
            <p:nvPr/>
          </p:nvSpPr>
          <p:spPr bwMode="auto">
            <a:xfrm>
              <a:off x="9908118" y="740410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10018184" y="7380288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9992784" y="7435850"/>
              <a:ext cx="6349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7" name="Oval 106"/>
            <p:cNvSpPr>
              <a:spLocks noChangeArrowheads="1"/>
            </p:cNvSpPr>
            <p:nvPr/>
          </p:nvSpPr>
          <p:spPr bwMode="auto">
            <a:xfrm>
              <a:off x="10104967" y="7429500"/>
              <a:ext cx="6351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8" name="Oval 107"/>
            <p:cNvSpPr>
              <a:spLocks noChangeArrowheads="1"/>
            </p:cNvSpPr>
            <p:nvPr/>
          </p:nvSpPr>
          <p:spPr bwMode="auto">
            <a:xfrm>
              <a:off x="10066867" y="75088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09" name="Oval 108"/>
            <p:cNvSpPr>
              <a:spLocks noChangeArrowheads="1"/>
            </p:cNvSpPr>
            <p:nvPr/>
          </p:nvSpPr>
          <p:spPr bwMode="auto">
            <a:xfrm>
              <a:off x="9920818" y="7491413"/>
              <a:ext cx="1058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0" name="Oval 109"/>
            <p:cNvSpPr>
              <a:spLocks noChangeArrowheads="1"/>
            </p:cNvSpPr>
            <p:nvPr/>
          </p:nvSpPr>
          <p:spPr bwMode="auto">
            <a:xfrm>
              <a:off x="10018184" y="7504113"/>
              <a:ext cx="12700" cy="47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1" name="Oval 110"/>
            <p:cNvSpPr>
              <a:spLocks noChangeArrowheads="1"/>
            </p:cNvSpPr>
            <p:nvPr/>
          </p:nvSpPr>
          <p:spPr bwMode="auto">
            <a:xfrm>
              <a:off x="9999134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2" name="Freeform 111"/>
            <p:cNvSpPr>
              <a:spLocks/>
            </p:cNvSpPr>
            <p:nvPr/>
          </p:nvSpPr>
          <p:spPr bwMode="auto">
            <a:xfrm>
              <a:off x="9592734" y="7639050"/>
              <a:ext cx="457200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3" name="Freeform 112"/>
            <p:cNvSpPr>
              <a:spLocks/>
            </p:cNvSpPr>
            <p:nvPr/>
          </p:nvSpPr>
          <p:spPr bwMode="auto">
            <a:xfrm>
              <a:off x="9569451" y="7688263"/>
              <a:ext cx="478367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4" name="Freeform 113"/>
            <p:cNvSpPr>
              <a:spLocks/>
            </p:cNvSpPr>
            <p:nvPr/>
          </p:nvSpPr>
          <p:spPr bwMode="auto">
            <a:xfrm>
              <a:off x="11108267" y="7540625"/>
              <a:ext cx="48683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5" name="Freeform 114"/>
            <p:cNvSpPr>
              <a:spLocks/>
            </p:cNvSpPr>
            <p:nvPr/>
          </p:nvSpPr>
          <p:spPr bwMode="auto">
            <a:xfrm>
              <a:off x="11082867" y="7589838"/>
              <a:ext cx="518584" cy="455612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6" name="Freeform 115"/>
            <p:cNvSpPr>
              <a:spLocks/>
            </p:cNvSpPr>
            <p:nvPr/>
          </p:nvSpPr>
          <p:spPr bwMode="auto">
            <a:xfrm>
              <a:off x="12056534" y="7700963"/>
              <a:ext cx="141817" cy="357187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7" name="Freeform 116"/>
            <p:cNvSpPr>
              <a:spLocks/>
            </p:cNvSpPr>
            <p:nvPr/>
          </p:nvSpPr>
          <p:spPr bwMode="auto">
            <a:xfrm>
              <a:off x="12056534" y="7916863"/>
              <a:ext cx="141817" cy="147637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11034184" y="8051800"/>
              <a:ext cx="518583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11034184" y="8051800"/>
              <a:ext cx="548216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0" name="Freeform 119"/>
            <p:cNvSpPr>
              <a:spLocks/>
            </p:cNvSpPr>
            <p:nvPr/>
          </p:nvSpPr>
          <p:spPr bwMode="auto">
            <a:xfrm>
              <a:off x="11034184" y="8582025"/>
              <a:ext cx="99483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1" name="Freeform 120"/>
            <p:cNvSpPr>
              <a:spLocks/>
            </p:cNvSpPr>
            <p:nvPr/>
          </p:nvSpPr>
          <p:spPr bwMode="auto">
            <a:xfrm>
              <a:off x="10124018" y="7983538"/>
              <a:ext cx="522816" cy="525462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2" name="Freeform 121"/>
            <p:cNvSpPr>
              <a:spLocks/>
            </p:cNvSpPr>
            <p:nvPr/>
          </p:nvSpPr>
          <p:spPr bwMode="auto">
            <a:xfrm>
              <a:off x="10124018" y="7983538"/>
              <a:ext cx="548216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3" name="Freeform 122"/>
            <p:cNvSpPr>
              <a:spLocks/>
            </p:cNvSpPr>
            <p:nvPr/>
          </p:nvSpPr>
          <p:spPr bwMode="auto">
            <a:xfrm>
              <a:off x="10392834" y="6813550"/>
              <a:ext cx="1153584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4" name="Oval 123"/>
            <p:cNvSpPr>
              <a:spLocks noChangeArrowheads="1"/>
            </p:cNvSpPr>
            <p:nvPr/>
          </p:nvSpPr>
          <p:spPr bwMode="auto">
            <a:xfrm>
              <a:off x="10714567" y="7151688"/>
              <a:ext cx="474133" cy="474662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5" name="Oval 124"/>
            <p:cNvSpPr>
              <a:spLocks noChangeArrowheads="1"/>
            </p:cNvSpPr>
            <p:nvPr/>
          </p:nvSpPr>
          <p:spPr bwMode="auto">
            <a:xfrm>
              <a:off x="10788651" y="7275513"/>
              <a:ext cx="1058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6" name="Oval 125"/>
            <p:cNvSpPr>
              <a:spLocks noChangeArrowheads="1"/>
            </p:cNvSpPr>
            <p:nvPr/>
          </p:nvSpPr>
          <p:spPr bwMode="auto">
            <a:xfrm>
              <a:off x="10966451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7" name="Oval 126"/>
            <p:cNvSpPr>
              <a:spLocks noChangeArrowheads="1"/>
            </p:cNvSpPr>
            <p:nvPr/>
          </p:nvSpPr>
          <p:spPr bwMode="auto">
            <a:xfrm>
              <a:off x="10930467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8" name="Oval 127"/>
            <p:cNvSpPr>
              <a:spLocks noChangeArrowheads="1"/>
            </p:cNvSpPr>
            <p:nvPr/>
          </p:nvSpPr>
          <p:spPr bwMode="auto">
            <a:xfrm>
              <a:off x="11108267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29" name="Oval 128"/>
            <p:cNvSpPr>
              <a:spLocks noChangeArrowheads="1"/>
            </p:cNvSpPr>
            <p:nvPr/>
          </p:nvSpPr>
          <p:spPr bwMode="auto">
            <a:xfrm>
              <a:off x="11057467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0" name="Oval 129"/>
            <p:cNvSpPr>
              <a:spLocks noChangeArrowheads="1"/>
            </p:cNvSpPr>
            <p:nvPr/>
          </p:nvSpPr>
          <p:spPr bwMode="auto">
            <a:xfrm>
              <a:off x="10811934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1" name="Oval 130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2" name="Oval 131"/>
            <p:cNvSpPr>
              <a:spLocks noChangeArrowheads="1"/>
            </p:cNvSpPr>
            <p:nvPr/>
          </p:nvSpPr>
          <p:spPr bwMode="auto">
            <a:xfrm>
              <a:off x="10943167" y="7540625"/>
              <a:ext cx="1693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3" name="Rectangle 132"/>
            <p:cNvSpPr>
              <a:spLocks noChangeArrowheads="1"/>
            </p:cNvSpPr>
            <p:nvPr/>
          </p:nvSpPr>
          <p:spPr bwMode="auto">
            <a:xfrm>
              <a:off x="-6350" y="8175625"/>
              <a:ext cx="12204701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4" name="Freeform 133"/>
            <p:cNvSpPr>
              <a:spLocks/>
            </p:cNvSpPr>
            <p:nvPr/>
          </p:nvSpPr>
          <p:spPr bwMode="auto">
            <a:xfrm>
              <a:off x="281518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5" name="Freeform 134"/>
            <p:cNvSpPr>
              <a:spLocks/>
            </p:cNvSpPr>
            <p:nvPr/>
          </p:nvSpPr>
          <p:spPr bwMode="auto">
            <a:xfrm>
              <a:off x="9609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6" name="Freeform 135"/>
            <p:cNvSpPr>
              <a:spLocks/>
            </p:cNvSpPr>
            <p:nvPr/>
          </p:nvSpPr>
          <p:spPr bwMode="auto">
            <a:xfrm>
              <a:off x="1644651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7" name="Freeform 136"/>
            <p:cNvSpPr>
              <a:spLocks/>
            </p:cNvSpPr>
            <p:nvPr/>
          </p:nvSpPr>
          <p:spPr bwMode="auto">
            <a:xfrm>
              <a:off x="2319867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8" name="Freeform 137"/>
            <p:cNvSpPr>
              <a:spLocks/>
            </p:cNvSpPr>
            <p:nvPr/>
          </p:nvSpPr>
          <p:spPr bwMode="auto">
            <a:xfrm>
              <a:off x="2999318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39" name="Freeform 138"/>
            <p:cNvSpPr>
              <a:spLocks/>
            </p:cNvSpPr>
            <p:nvPr/>
          </p:nvSpPr>
          <p:spPr bwMode="auto">
            <a:xfrm>
              <a:off x="3680885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0" name="Freeform 139"/>
            <p:cNvSpPr>
              <a:spLocks/>
            </p:cNvSpPr>
            <p:nvPr/>
          </p:nvSpPr>
          <p:spPr bwMode="auto">
            <a:xfrm>
              <a:off x="43582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1" name="Freeform 140"/>
            <p:cNvSpPr>
              <a:spLocks/>
            </p:cNvSpPr>
            <p:nvPr/>
          </p:nvSpPr>
          <p:spPr bwMode="auto">
            <a:xfrm>
              <a:off x="50440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2" name="Freeform 141"/>
            <p:cNvSpPr>
              <a:spLocks/>
            </p:cNvSpPr>
            <p:nvPr/>
          </p:nvSpPr>
          <p:spPr bwMode="auto">
            <a:xfrm>
              <a:off x="571923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3" name="Freeform 142"/>
            <p:cNvSpPr>
              <a:spLocks/>
            </p:cNvSpPr>
            <p:nvPr/>
          </p:nvSpPr>
          <p:spPr bwMode="auto">
            <a:xfrm>
              <a:off x="63965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4" name="Freeform 143"/>
            <p:cNvSpPr>
              <a:spLocks/>
            </p:cNvSpPr>
            <p:nvPr/>
          </p:nvSpPr>
          <p:spPr bwMode="auto">
            <a:xfrm>
              <a:off x="7082367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5" name="Freeform 144"/>
            <p:cNvSpPr>
              <a:spLocks/>
            </p:cNvSpPr>
            <p:nvPr/>
          </p:nvSpPr>
          <p:spPr bwMode="auto">
            <a:xfrm>
              <a:off x="7757584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8434918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9118600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9795934" y="7799388"/>
              <a:ext cx="184151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10473267" y="7799388"/>
              <a:ext cx="190500" cy="782637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0" name="Freeform 149"/>
            <p:cNvSpPr>
              <a:spLocks/>
            </p:cNvSpPr>
            <p:nvPr/>
          </p:nvSpPr>
          <p:spPr bwMode="auto">
            <a:xfrm>
              <a:off x="11156951" y="7799388"/>
              <a:ext cx="186267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  <p:sp>
          <p:nvSpPr>
            <p:cNvPr id="151" name="Freeform 150"/>
            <p:cNvSpPr>
              <a:spLocks/>
            </p:cNvSpPr>
            <p:nvPr/>
          </p:nvSpPr>
          <p:spPr bwMode="auto">
            <a:xfrm>
              <a:off x="11834284" y="7799388"/>
              <a:ext cx="184149" cy="782637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68580" tIns="34290" rIns="68580" bIns="34290"/>
            <a:lstStyle/>
            <a:p>
              <a:pPr>
                <a:defRPr/>
              </a:pPr>
              <a:endParaRPr lang="zh-CN" alt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9496371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560</Words>
  <Application>Microsoft Office PowerPoint</Application>
  <PresentationFormat>Widescreen</PresentationFormat>
  <Paragraphs>75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100</cp:revision>
  <dcterms:created xsi:type="dcterms:W3CDTF">2021-04-06T13:29:12Z</dcterms:created>
  <dcterms:modified xsi:type="dcterms:W3CDTF">2025-03-31T07:48:33Z</dcterms:modified>
</cp:coreProperties>
</file>