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9"/>
  </p:notesMasterIdLst>
  <p:sldIdLst>
    <p:sldId id="425" r:id="rId3"/>
    <p:sldId id="347" r:id="rId4"/>
    <p:sldId id="426" r:id="rId5"/>
    <p:sldId id="427" r:id="rId6"/>
    <p:sldId id="428" r:id="rId7"/>
    <p:sldId id="429" r:id="rId8"/>
    <p:sldId id="430" r:id="rId9"/>
    <p:sldId id="406" r:id="rId10"/>
    <p:sldId id="419" r:id="rId11"/>
    <p:sldId id="412" r:id="rId12"/>
    <p:sldId id="420" r:id="rId13"/>
    <p:sldId id="421" r:id="rId14"/>
    <p:sldId id="422" r:id="rId15"/>
    <p:sldId id="396" r:id="rId16"/>
    <p:sldId id="400" r:id="rId17"/>
    <p:sldId id="397" r:id="rId18"/>
    <p:sldId id="398" r:id="rId19"/>
    <p:sldId id="399" r:id="rId20"/>
    <p:sldId id="365" r:id="rId21"/>
    <p:sldId id="363" r:id="rId22"/>
    <p:sldId id="364" r:id="rId23"/>
    <p:sldId id="423" r:id="rId24"/>
    <p:sldId id="401" r:id="rId25"/>
    <p:sldId id="379" r:id="rId26"/>
    <p:sldId id="424"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77" d="100"/>
          <a:sy n="77" d="100"/>
        </p:scale>
        <p:origin x="994" y="101"/>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extLst>
      <p:ext uri="{BB962C8B-B14F-4D97-AF65-F5344CB8AC3E}">
        <p14:creationId xmlns:p14="http://schemas.microsoft.com/office/powerpoint/2010/main" val="4289542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4042345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5/29/2025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5/29/2025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5/29/2025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5/29/2025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5/29/2025</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5/29/2025</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5/29/2025</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5/29/2025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5/29/2025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5/29/2025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5/29/2025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5/29/2025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5/29/2025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9.gif"/></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66A26F-ABEC-BF8E-4863-4743AFC1ED97}"/>
              </a:ext>
            </a:extLst>
          </p:cNvPr>
          <p:cNvPicPr/>
          <p:nvPr/>
        </p:nvPicPr>
        <p:blipFill>
          <a:blip r:embed="rId3"/>
          <a:stretch>
            <a:fillRect/>
          </a:stretch>
        </p:blipFill>
        <p:spPr>
          <a:xfrm>
            <a:off x="0" y="0"/>
            <a:ext cx="12192000" cy="6858000"/>
          </a:xfrm>
          <a:prstGeom prst="rect">
            <a:avLst/>
          </a:prstGeom>
        </p:spPr>
      </p:pic>
      <p:pic>
        <p:nvPicPr>
          <p:cNvPr id="3" name="Picture 2"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11719427" y="5654708"/>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11487485" y="5426242"/>
            <a:ext cx="444500" cy="123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ONGHO~5"/>
          <p:cNvPicPr/>
          <p:nvPr/>
        </p:nvPicPr>
        <p:blipFill>
          <a:blip r:embed="rId4">
            <a:extLst>
              <a:ext uri="{28A0092B-C50C-407E-A947-70E740481C1C}">
                <a14:useLocalDpi xmlns:a14="http://schemas.microsoft.com/office/drawing/2010/main" val="0"/>
              </a:ext>
            </a:extLst>
          </a:blip>
          <a:srcRect/>
          <a:stretch>
            <a:fillRect/>
          </a:stretch>
        </p:blipFill>
        <p:spPr bwMode="auto">
          <a:xfrm flipH="1">
            <a:off x="11252535" y="5654708"/>
            <a:ext cx="399382"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11747500" y="3344645"/>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ONGHO~5"/>
          <p:cNvPicPr/>
          <p:nvPr/>
        </p:nvPicPr>
        <p:blipFill>
          <a:blip r:embed="rId4">
            <a:extLst>
              <a:ext uri="{28A0092B-C50C-407E-A947-70E740481C1C}">
                <a14:useLocalDpi xmlns:a14="http://schemas.microsoft.com/office/drawing/2010/main" val="0"/>
              </a:ext>
            </a:extLst>
          </a:blip>
          <a:srcRect/>
          <a:stretch>
            <a:fillRect/>
          </a:stretch>
        </p:blipFill>
        <p:spPr bwMode="auto">
          <a:xfrm rot="21224658">
            <a:off x="11480657" y="2958115"/>
            <a:ext cx="444500" cy="131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ONGHO~5"/>
          <p:cNvPicPr/>
          <p:nvPr/>
        </p:nvPicPr>
        <p:blipFill>
          <a:blip r:embed="rId4">
            <a:extLst>
              <a:ext uri="{28A0092B-C50C-407E-A947-70E740481C1C}">
                <a14:useLocalDpi xmlns:a14="http://schemas.microsoft.com/office/drawing/2010/main" val="0"/>
              </a:ext>
            </a:extLst>
          </a:blip>
          <a:srcRect/>
          <a:stretch>
            <a:fillRect/>
          </a:stretch>
        </p:blipFill>
        <p:spPr bwMode="auto">
          <a:xfrm rot="21197131" flipH="1">
            <a:off x="11264163" y="3344644"/>
            <a:ext cx="423445"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 y="336896"/>
            <a:ext cx="12191999" cy="256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33</a:t>
            </a:r>
          </a:p>
          <a:p>
            <a:pPr algn="ctr" eaLnBrk="1" hangingPunct="1">
              <a:spcBef>
                <a:spcPts val="1350"/>
              </a:spcBef>
              <a:defRPr/>
            </a:pPr>
            <a:r>
              <a:rPr lang="en-US" sz="48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48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đọc</a:t>
            </a:r>
            <a:r>
              <a:rPr lang="en-US" sz="48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3:</a:t>
            </a:r>
          </a:p>
          <a:p>
            <a:pPr algn="ctr" eaLnBrk="1" hangingPunct="1">
              <a:spcBef>
                <a:spcPts val="1350"/>
              </a:spcBef>
              <a:defRPr/>
            </a:pPr>
            <a:r>
              <a:rPr lang="en-US" sz="40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NGƯỜI ĐƯỢC PHONG BA DANH HI</a:t>
            </a:r>
            <a:r>
              <a:rPr lang="en-US" sz="40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Ệ</a:t>
            </a:r>
            <a:r>
              <a:rPr lang="en-US" sz="40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U ANH HÙNG</a:t>
            </a:r>
          </a:p>
        </p:txBody>
      </p:sp>
      <p:pic>
        <p:nvPicPr>
          <p:cNvPr id="11"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7250" y="-945"/>
            <a:ext cx="1866546" cy="208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a:solidFill>
                  <a:srgbClr val="0070C0"/>
                </a:solidFill>
                <a:latin typeface="UTM Avo" panose="02040603050506020204" pitchFamily="18" charset="0"/>
              </a:rPr>
              <a:t>Bai-cơ-nua</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a:solidFill>
                  <a:srgbClr val="0070C0"/>
                </a:solidFill>
                <a:latin typeface="UTM Avo" panose="02040603050506020204" pitchFamily="18" charset="0"/>
              </a:rPr>
              <a:t>Go-rơ-bát-cô</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1" y="4645982"/>
            <a:ext cx="3948266"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altLang="vi-VN" sz="4800">
                <a:solidFill>
                  <a:srgbClr val="0070C0"/>
                </a:solidFill>
                <a:latin typeface="UTM Avo" panose="02040603050506020204" pitchFamily="18" charset="0"/>
              </a:rPr>
              <a:t>lơ lửng</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081834" y="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186044" y="1302298"/>
            <a:ext cx="11753284" cy="731519"/>
            <a:chOff x="5753100" y="1905000"/>
            <a:chExt cx="4876464" cy="460317"/>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7"/>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đầu đến “…</a:t>
              </a:r>
              <a:r>
                <a:rPr lang="vi-VN" sz="3200">
                  <a:solidFill>
                    <a:srgbClr val="002060"/>
                  </a:solidFill>
                  <a:latin typeface="UTM Avo" panose="02040603050506020204" pitchFamily="18" charset="0"/>
                  <a:cs typeface="Times New Roman" panose="02020603050405020304" pitchFamily="18" charset="0"/>
                </a:rPr>
                <a:t>vùng trời Thủ đô đêm 27-12-1972.</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id="{DA2FA103-49B7-775F-3414-78D452918DE6}"/>
              </a:ext>
            </a:extLst>
          </p:cNvPr>
          <p:cNvSpPr/>
          <p:nvPr/>
        </p:nvSpPr>
        <p:spPr>
          <a:xfrm>
            <a:off x="222338" y="1284360"/>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376196" y="1385618"/>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71379" y="3195173"/>
            <a:ext cx="11741946" cy="733125"/>
            <a:chOff x="5759641" y="1871109"/>
            <a:chExt cx="4871760" cy="461328"/>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50699" y="187110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Sau một ngày bay…………..</a:t>
              </a:r>
              <a:r>
                <a:rPr lang="vi-VN" sz="3200">
                  <a:solidFill>
                    <a:srgbClr val="002060"/>
                  </a:solidFill>
                  <a:latin typeface="UTM Avo" panose="02040603050506020204" pitchFamily="18" charset="0"/>
                  <a:cs typeface="Times New Roman" panose="02020603050405020304" pitchFamily="18" charset="0"/>
                </a:rPr>
                <a:t> đẹp vô cùng.</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8" name="Hexagon 17">
            <a:extLst>
              <a:ext uri="{FF2B5EF4-FFF2-40B4-BE49-F238E27FC236}">
                <a16:creationId xmlns:a16="http://schemas.microsoft.com/office/drawing/2014/main" id="{E93D9961-D31D-1E46-BCE5-969991AA87F4}"/>
              </a:ext>
            </a:extLst>
          </p:cNvPr>
          <p:cNvSpPr/>
          <p:nvPr/>
        </p:nvSpPr>
        <p:spPr>
          <a:xfrm>
            <a:off x="-29520" y="3201732"/>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48909" y="3339082"/>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3</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CF97C1DF-FEBD-1BCA-5CCD-647C02F10EF3}"/>
              </a:ext>
            </a:extLst>
          </p:cNvPr>
          <p:cNvGrpSpPr/>
          <p:nvPr/>
        </p:nvGrpSpPr>
        <p:grpSpPr>
          <a:xfrm>
            <a:off x="-26667" y="2304017"/>
            <a:ext cx="11753284" cy="731519"/>
            <a:chOff x="5753100" y="1905000"/>
            <a:chExt cx="4876464" cy="460317"/>
          </a:xfrm>
          <a:solidFill>
            <a:schemeClr val="accent2">
              <a:lumMod val="20000"/>
              <a:lumOff val="80000"/>
              <a:alpha val="67000"/>
            </a:schemeClr>
          </a:solidFill>
        </p:grpSpPr>
        <p:sp>
          <p:nvSpPr>
            <p:cNvPr id="20" name="Hexagon 19">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A67A672-E78F-2E5B-1E4F-63454F28C778}"/>
                </a:ext>
              </a:extLst>
            </p:cNvPr>
            <p:cNvSpPr/>
            <p:nvPr/>
          </p:nvSpPr>
          <p:spPr>
            <a:xfrm>
              <a:off x="6748862" y="1908117"/>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a:t>
              </a:r>
              <a:r>
                <a:rPr lang="vi-VN" sz="3200">
                  <a:solidFill>
                    <a:srgbClr val="002060"/>
                  </a:solidFill>
                  <a:latin typeface="UTM Avo" panose="02040603050506020204" pitchFamily="18" charset="0"/>
                  <a:cs typeface="Times New Roman" panose="02020603050405020304" pitchFamily="18" charset="0"/>
                </a:rPr>
                <a:t>năm 1979........ là Go-rơ-bát-cô và Phạm Tuân.</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22" name="Hexagon 21">
            <a:extLst>
              <a:ext uri="{FF2B5EF4-FFF2-40B4-BE49-F238E27FC236}">
                <a16:creationId xmlns:a16="http://schemas.microsoft.com/office/drawing/2014/main" id="{DA2FA103-49B7-775F-3414-78D452918DE6}"/>
              </a:ext>
            </a:extLst>
          </p:cNvPr>
          <p:cNvSpPr/>
          <p:nvPr/>
        </p:nvSpPr>
        <p:spPr>
          <a:xfrm>
            <a:off x="-10286" y="2315096"/>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3" name="Hexagon 22">
            <a:extLst>
              <a:ext uri="{FF2B5EF4-FFF2-40B4-BE49-F238E27FC236}">
                <a16:creationId xmlns:a16="http://schemas.microsoft.com/office/drawing/2014/main" id="{08C93064-E08E-D6A8-87A9-5D416A2D5DA9}"/>
              </a:ext>
            </a:extLst>
          </p:cNvPr>
          <p:cNvSpPr/>
          <p:nvPr/>
        </p:nvSpPr>
        <p:spPr>
          <a:xfrm>
            <a:off x="71380" y="239229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35F17D01-BD2C-3EF9-CAA0-3740D7D295C7}"/>
              </a:ext>
            </a:extLst>
          </p:cNvPr>
          <p:cNvGrpSpPr/>
          <p:nvPr/>
        </p:nvGrpSpPr>
        <p:grpSpPr>
          <a:xfrm>
            <a:off x="55331" y="4225909"/>
            <a:ext cx="11741946" cy="733125"/>
            <a:chOff x="5759641" y="1871109"/>
            <a:chExt cx="4871760" cy="461328"/>
          </a:xfrm>
          <a:solidFill>
            <a:schemeClr val="accent2">
              <a:lumMod val="20000"/>
              <a:lumOff val="80000"/>
              <a:alpha val="67000"/>
            </a:schemeClr>
          </a:solidFill>
        </p:grpSpPr>
        <p:sp>
          <p:nvSpPr>
            <p:cNvPr id="25" name="Hexagon 24">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id="{2A98DABD-510B-1DAD-1A0C-AC7B460D5187}"/>
                </a:ext>
              </a:extLst>
            </p:cNvPr>
            <p:cNvSpPr/>
            <p:nvPr/>
          </p:nvSpPr>
          <p:spPr>
            <a:xfrm>
              <a:off x="6750699" y="187110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Ông Phạm Tuân…………..</a:t>
              </a:r>
              <a:r>
                <a:rPr lang="vi-VN" sz="3200">
                  <a:solidFill>
                    <a:srgbClr val="002060"/>
                  </a:solidFill>
                  <a:latin typeface="UTM Avo" panose="02040603050506020204" pitchFamily="18" charset="0"/>
                  <a:cs typeface="Times New Roman" panose="02020603050405020304" pitchFamily="18" charset="0"/>
                </a:rPr>
                <a:t> và Anh hùng Liên Xô.</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28" name="Hexagon 27">
            <a:extLst>
              <a:ext uri="{FF2B5EF4-FFF2-40B4-BE49-F238E27FC236}">
                <a16:creationId xmlns:a16="http://schemas.microsoft.com/office/drawing/2014/main" id="{E93D9961-D31D-1E46-BCE5-969991AA87F4}"/>
              </a:ext>
            </a:extLst>
          </p:cNvPr>
          <p:cNvSpPr/>
          <p:nvPr/>
        </p:nvSpPr>
        <p:spPr>
          <a:xfrm>
            <a:off x="86784" y="4256532"/>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9" name="Hexagon 28">
            <a:extLst>
              <a:ext uri="{FF2B5EF4-FFF2-40B4-BE49-F238E27FC236}">
                <a16:creationId xmlns:a16="http://schemas.microsoft.com/office/drawing/2014/main" id="{A7E39F6C-9E47-876E-D129-F4DBF867941F}"/>
              </a:ext>
            </a:extLst>
          </p:cNvPr>
          <p:cNvSpPr/>
          <p:nvPr/>
        </p:nvSpPr>
        <p:spPr>
          <a:xfrm>
            <a:off x="160090" y="4326915"/>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4</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35F17D01-BD2C-3EF9-CAA0-3740D7D295C7}"/>
              </a:ext>
            </a:extLst>
          </p:cNvPr>
          <p:cNvGrpSpPr/>
          <p:nvPr/>
        </p:nvGrpSpPr>
        <p:grpSpPr>
          <a:xfrm>
            <a:off x="195699" y="5160389"/>
            <a:ext cx="11741946" cy="733125"/>
            <a:chOff x="5759641" y="1871109"/>
            <a:chExt cx="4871760" cy="461328"/>
          </a:xfrm>
          <a:solidFill>
            <a:schemeClr val="accent2">
              <a:lumMod val="20000"/>
              <a:lumOff val="80000"/>
              <a:alpha val="67000"/>
            </a:schemeClr>
          </a:solidFill>
        </p:grpSpPr>
        <p:sp>
          <p:nvSpPr>
            <p:cNvPr id="31" name="Hexagon 30">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2" name="Rectangle 31">
              <a:extLst>
                <a:ext uri="{FF2B5EF4-FFF2-40B4-BE49-F238E27FC236}">
                  <a16:creationId xmlns:a16="http://schemas.microsoft.com/office/drawing/2014/main" id="{2A98DABD-510B-1DAD-1A0C-AC7B460D5187}"/>
                </a:ext>
              </a:extLst>
            </p:cNvPr>
            <p:cNvSpPr/>
            <p:nvPr/>
          </p:nvSpPr>
          <p:spPr>
            <a:xfrm>
              <a:off x="6750699" y="187110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vi-VN" sz="3200">
                  <a:solidFill>
                    <a:srgbClr val="002060"/>
                  </a:solidFill>
                  <a:latin typeface="UTM Avo" panose="02040603050506020204" pitchFamily="18" charset="0"/>
                  <a:cs typeface="Times New Roman" panose="02020603050405020304" pitchFamily="18" charset="0"/>
                </a:rPr>
                <a:t>Phần còn lại</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33" name="Hexagon 32">
            <a:extLst>
              <a:ext uri="{FF2B5EF4-FFF2-40B4-BE49-F238E27FC236}">
                <a16:creationId xmlns:a16="http://schemas.microsoft.com/office/drawing/2014/main" id="{E93D9961-D31D-1E46-BCE5-969991AA87F4}"/>
              </a:ext>
            </a:extLst>
          </p:cNvPr>
          <p:cNvSpPr/>
          <p:nvPr/>
        </p:nvSpPr>
        <p:spPr>
          <a:xfrm>
            <a:off x="10576" y="5178980"/>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4" name="Hexagon 33">
            <a:extLst>
              <a:ext uri="{FF2B5EF4-FFF2-40B4-BE49-F238E27FC236}">
                <a16:creationId xmlns:a16="http://schemas.microsoft.com/office/drawing/2014/main" id="{A7E39F6C-9E47-876E-D129-F4DBF867941F}"/>
              </a:ext>
            </a:extLst>
          </p:cNvPr>
          <p:cNvSpPr/>
          <p:nvPr/>
        </p:nvSpPr>
        <p:spPr>
          <a:xfrm>
            <a:off x="83882" y="5249363"/>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5</a:t>
            </a:r>
            <a:endParaRPr lang="en-US" sz="3200" b="1"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22" grpId="0" animBg="1"/>
      <p:bldP spid="23" grpId="0" animBg="1"/>
      <p:bldP spid="28" grpId="0" animBg="1"/>
      <p:bldP spid="29"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Mỗi nhóm 3 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trong nhóm.</a:t>
            </a: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sp>
        <p:nvSpPr>
          <p:cNvPr id="8" name="Freeform 7"/>
          <p:cNvSpPr/>
          <p:nvPr/>
        </p:nvSpPr>
        <p:spPr>
          <a:xfrm>
            <a:off x="120317" y="2514601"/>
            <a:ext cx="3128210" cy="3416968"/>
          </a:xfrm>
          <a:custGeom>
            <a:avLst/>
            <a:gdLst/>
            <a:ahLst/>
            <a:cxnLst/>
            <a:rect l="l" t="t" r="r" b="b"/>
            <a:pathLst>
              <a:path w="8173565" h="5200431">
                <a:moveTo>
                  <a:pt x="0" y="0"/>
                </a:moveTo>
                <a:lnTo>
                  <a:pt x="8173565" y="0"/>
                </a:lnTo>
                <a:lnTo>
                  <a:pt x="8173565" y="5200430"/>
                </a:lnTo>
                <a:lnTo>
                  <a:pt x="0" y="5200430"/>
                </a:lnTo>
                <a:lnTo>
                  <a:pt x="0" y="0"/>
                </a:lnTo>
                <a:close/>
              </a:path>
            </a:pathLst>
          </a:custGeom>
          <a:blipFill>
            <a:blip r:embed="rId3"/>
            <a:stretch>
              <a:fillRect/>
            </a:stretch>
          </a:blipFill>
        </p:spPr>
        <p:txBody>
          <a:bodyPr/>
          <a:lstStyle/>
          <a:p>
            <a:endParaRPr lang="vi-VN"/>
          </a:p>
        </p:txBody>
      </p:sp>
    </p:spTree>
    <p:extLst>
      <p:ext uri="{BB962C8B-B14F-4D97-AF65-F5344CB8AC3E}">
        <p14:creationId xmlns:p14="http://schemas.microsoft.com/office/powerpoint/2010/main" val="1939394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3046988"/>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vi-VN" altLang="en-US" sz="3200">
                <a:solidFill>
                  <a:srgbClr val="FF0000"/>
                </a:solidFill>
                <a:latin typeface="UTM Avo" panose="02040603050506020204" pitchFamily="18" charset="0"/>
                <a:cs typeface="Times New Roman" pitchFamily="18" charset="0"/>
                <a:sym typeface="+mn-ea"/>
              </a:rPr>
              <a:t>Phi công Phạm Tuân được phong Anh hùng lần đầu tiên vì thành tích gì?</a:t>
            </a:r>
            <a:endParaRPr lang="de-DE" sz="3200" b="1">
              <a:solidFill>
                <a:srgbClr val="FF0000"/>
              </a:solidFill>
              <a:latin typeface="UTM Avo" panose="02040603050506020204" pitchFamily="18" charset="0"/>
              <a:cs typeface="Times New Roman" pitchFamily="18" charset="0"/>
            </a:endParaRP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vi-VN" altLang="en-US" sz="3200">
                <a:solidFill>
                  <a:srgbClr val="7030A0"/>
                </a:solidFill>
                <a:latin typeface="UTM Avo" panose="02040603050506020204" pitchFamily="18" charset="0"/>
                <a:cs typeface="Times New Roman" panose="02020603050405020304" pitchFamily="18" charset="0"/>
              </a:rPr>
              <a:t>Phi công Phạm Tuân được phong anh hùng lần đầu tiên vì thành tích bắn rơi máy bay B52.</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957795"/>
            <a:ext cx="11315644" cy="2308324"/>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2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vi-VN" altLang="en-US" sz="3200">
                <a:solidFill>
                  <a:srgbClr val="FF0000"/>
                </a:solidFill>
                <a:latin typeface="UTM Avo" panose="02040603050506020204" pitchFamily="18" charset="0"/>
                <a:cs typeface="Times New Roman" pitchFamily="18" charset="0"/>
                <a:sym typeface="+mn-ea"/>
              </a:rPr>
              <a:t>Ông Phạm Tuân đã trở thành phi công vũ trụ như thế nào?</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vi-VN" altLang="en-US" sz="3200">
                <a:solidFill>
                  <a:srgbClr val="7030A0"/>
                </a:solidFill>
                <a:latin typeface="UTM Avo" panose="02040603050506020204" pitchFamily="18" charset="0"/>
              </a:rPr>
              <a:t>Ông đã trở thành phi công vũ trụ sau một thời gian được cử sang Liên Xô học và sau quá trình rèn luyện gian khổ vất vả</a:t>
            </a:r>
            <a:r>
              <a:rPr lang="pt-BR" altLang="en-US" sz="3200">
                <a:solidFill>
                  <a:srgbClr val="7030A0"/>
                </a:solidFill>
                <a:latin typeface="UTM Avo" panose="02040603050506020204" pitchFamily="18" charset="0"/>
              </a:rPr>
              <a:t>.</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3323987"/>
          </a:xfrm>
          <a:prstGeom prst="rect">
            <a:avLst/>
          </a:prstGeom>
          <a:noFill/>
        </p:spPr>
        <p:txBody>
          <a:bodyPr wrap="square" rtlCol="0" anchor="t">
            <a:spAutoFit/>
          </a:bodyPr>
          <a:lstStyle/>
          <a:p>
            <a:pPr algn="just">
              <a:lnSpc>
                <a:spcPct val="150000"/>
              </a:lnSpc>
            </a:pPr>
            <a:r>
              <a:rPr lang="en-GB" altLang="en-US" sz="2800">
                <a:solidFill>
                  <a:srgbClr val="FF0000"/>
                </a:solidFill>
                <a:latin typeface="UTM Avo" panose="02040603050506020204" pitchFamily="18" charset="0"/>
                <a:cs typeface="Times New Roman" panose="02020603050405020304" pitchFamily="18" charset="0"/>
                <a:sym typeface="+mn-ea"/>
              </a:rPr>
              <a:t>Câu 3 </a:t>
            </a:r>
            <a:r>
              <a:rPr lang="en-US" altLang="en-GB" sz="2800">
                <a:solidFill>
                  <a:srgbClr val="FF0000"/>
                </a:solidFill>
                <a:latin typeface="UTM Avo" panose="02040603050506020204" pitchFamily="18" charset="0"/>
                <a:cs typeface="Times New Roman" panose="02020603050405020304" pitchFamily="18" charset="0"/>
                <a:sym typeface="+mn-ea"/>
              </a:rPr>
              <a:t>:</a:t>
            </a:r>
            <a:r>
              <a:rPr lang="en-GB" altLang="en-US" sz="2800">
                <a:solidFill>
                  <a:srgbClr val="FF0000"/>
                </a:solidFill>
                <a:latin typeface="UTM Avo" panose="02040603050506020204" pitchFamily="18" charset="0"/>
                <a:cs typeface="Times New Roman" panose="02020603050405020304" pitchFamily="18" charset="0"/>
                <a:sym typeface="+mn-ea"/>
              </a:rPr>
              <a:t> </a:t>
            </a:r>
            <a:r>
              <a:rPr lang="vi-VN" altLang="en-US" sz="2800">
                <a:solidFill>
                  <a:srgbClr val="FF0000"/>
                </a:solidFill>
                <a:latin typeface="UTM Avo" panose="02040603050506020204" pitchFamily="18" charset="0"/>
                <a:cs typeface="Times New Roman" panose="02020603050405020304" pitchFamily="18" charset="0"/>
                <a:sym typeface="+mn-ea"/>
              </a:rPr>
              <a:t>Từ trạm vũ trụ “Chào mừng”, người Anh hùng đã quan sát được những gì?</a:t>
            </a:r>
            <a:endParaRPr lang="en-US" altLang="en-US" sz="2800">
              <a:solidFill>
                <a:srgbClr val="FF0000"/>
              </a:solidFill>
              <a:latin typeface="UTM Avo" panose="02040603050506020204" pitchFamily="18" charset="0"/>
              <a:cs typeface="Times New Roman" panose="02020603050405020304" pitchFamily="18" charset="0"/>
              <a:sym typeface="+mn-ea"/>
            </a:endParaRPr>
          </a:p>
          <a:p>
            <a:pPr algn="just">
              <a:lnSpc>
                <a:spcPct val="150000"/>
              </a:lnSpc>
            </a:pPr>
            <a:r>
              <a:rPr lang="en-US" sz="2800" kern="1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2800" kern="1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Từ trạm "Chào mừng", nhà du hành vũ trụ Phạm Tuân đã quan sát được: Trái Đất tròn xoay nằm lơ lửng giữa không gian xanh thẫm bao la; các ngôi sao to hơn và cũng sáng hơn; dải đất hình chữ S của Tổ quốc.</a:t>
            </a:r>
            <a:endParaRPr lang="en-GB" altLang="en-US" sz="28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89520" cy="3046988"/>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vi-VN" altLang="en-US" sz="3200">
                <a:solidFill>
                  <a:srgbClr val="FF0000"/>
                </a:solidFill>
                <a:latin typeface="UTM Avo" panose="02040603050506020204" pitchFamily="18" charset="0"/>
                <a:cs typeface="Times New Roman" pitchFamily="18" charset="0"/>
                <a:sym typeface="+mn-ea"/>
              </a:rPr>
              <a:t>Vì sao ông Phạm Tuân được phong thêm hai danh hiệu Anh hùng?</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vi-VN" sz="3200">
                <a:solidFill>
                  <a:srgbClr val="7030A0"/>
                </a:solidFill>
                <a:latin typeface="UTM Avo" panose="02040603050506020204" pitchFamily="18" charset="0"/>
              </a:rPr>
              <a:t>Vì ông là người Việt Nam đầu tiên và cũng là người châu Á đầu tiên bay vào vũ trụ.</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A49B676-7384-77A7-B00E-65FD0168CC0B}"/>
              </a:ext>
            </a:extLst>
          </p:cNvPr>
          <p:cNvSpPr txBox="1"/>
          <p:nvPr/>
        </p:nvSpPr>
        <p:spPr>
          <a:xfrm>
            <a:off x="540025" y="1723629"/>
            <a:ext cx="11111949" cy="4524315"/>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5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vi-VN" altLang="en-US" sz="3200">
                <a:solidFill>
                  <a:srgbClr val="FF0000"/>
                </a:solidFill>
                <a:latin typeface="UTM Avo" panose="02040603050506020204" pitchFamily="18" charset="0"/>
                <a:cs typeface="Times New Roman" pitchFamily="18" charset="0"/>
                <a:sym typeface="+mn-ea"/>
              </a:rPr>
              <a:t>Viết một đoạn văn ngắn nêu cảm nghĩ của em về tâm sự của Anh hùng Phạm Tuân nêu ở cuối bài đọc.</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vi-VN" altLang="en-US" sz="3200">
                <a:solidFill>
                  <a:srgbClr val="7030A0"/>
                </a:solidFill>
                <a:latin typeface="UTM Avo" panose="02040603050506020204" pitchFamily="18" charset="0"/>
              </a:rPr>
              <a:t>Đọc tâm sự của Anh hùng Phạm Tuân, em cảm thấy rất xúc động và tự hào. Lời tâm sự của ông cho thấy tình yêu sâu sắc đối với quê hương và lòng biết ơn đối với những điều quê hương đã ban tặng.Xem thêm tại: https://</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err="1">
                  <a:solidFill>
                    <a:srgbClr val="0070C0"/>
                  </a:solidFill>
                  <a:latin typeface="UTM Avo" panose="02040603050506020204" pitchFamily="18" charset="0"/>
                  <a:cs typeface="Calibri" panose="020F0502020204030204" pitchFamily="34" charset="0"/>
                  <a:sym typeface="Arial"/>
                </a:rPr>
                <a:t>chính</a:t>
              </a:r>
              <a:r>
                <a:rPr lang="en-US" sz="4000" kern="0">
                  <a:solidFill>
                    <a:srgbClr val="0070C0"/>
                  </a:solidFill>
                  <a:latin typeface="UTM Avo" panose="02040603050506020204" pitchFamily="18" charset="0"/>
                  <a:cs typeface="Calibri" panose="020F0502020204030204" pitchFamily="34" charset="0"/>
                  <a:sym typeface="Arial"/>
                </a:rPr>
                <a:t> trong bài này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354372" y="2651531"/>
            <a:ext cx="10694732" cy="1547840"/>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590855" y="2825286"/>
            <a:ext cx="10458249" cy="1200329"/>
          </a:xfrm>
          <a:prstGeom prst="rect">
            <a:avLst/>
          </a:prstGeom>
          <a:solidFill>
            <a:schemeClr val="accent1">
              <a:lumMod val="20000"/>
              <a:lumOff val="80000"/>
            </a:schemeClr>
          </a:solidFill>
        </p:spPr>
        <p:txBody>
          <a:bodyPr wrap="square" rtlCol="0">
            <a:spAutoFit/>
          </a:bodyPr>
          <a:lstStyle/>
          <a:p>
            <a:pPr algn="just"/>
            <a:r>
              <a:rPr lang="en-US" sz="3600">
                <a:solidFill>
                  <a:srgbClr val="E11F69"/>
                </a:solidFill>
                <a:latin typeface="UTM Avo" panose="02040603050506020204" pitchFamily="18" charset="0"/>
                <a:cs typeface="Times New Roman" pitchFamily="18" charset="0"/>
              </a:rPr>
              <a:t>- Ca ngợi anh Hùng Phạm Tuân –người góp phần làm rạng danh đất nước Việt Nam.</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118250" y="3633320"/>
            <a:ext cx="7086600" cy="1303462"/>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a:solidFill>
                    <a:srgbClr val="FF0000"/>
                  </a:solidFill>
                  <a:latin typeface="UTM Avo" panose="02040603050506020204" pitchFamily="18" charset="0"/>
                  <a:cs typeface="Calibri" panose="020F0502020204030204" pitchFamily="34" charset="0"/>
                  <a:sym typeface="Arial"/>
                </a:rPr>
                <a:t>Đoạn 2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nên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8" name="Speech Bubble: Rectangle with Corners Rounded 6">
            <a:extLst>
              <a:ext uri="{FF2B5EF4-FFF2-40B4-BE49-F238E27FC236}">
                <a16:creationId xmlns:a16="http://schemas.microsoft.com/office/drawing/2014/main" id="{CD45923D-D2AD-13C2-8B75-C48F7F92AB06}"/>
              </a:ext>
            </a:extLst>
          </p:cNvPr>
          <p:cNvSpPr/>
          <p:nvPr/>
        </p:nvSpPr>
        <p:spPr>
          <a:xfrm>
            <a:off x="3255700" y="2093367"/>
            <a:ext cx="8475318" cy="1303462"/>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4915" y="113193"/>
                          <a:pt x="114065" y="8005"/>
                          <a:pt x="318085" y="0"/>
                        </a:cubicBezTo>
                        <a:cubicBezTo>
                          <a:pt x="2258476" y="251501"/>
                          <a:pt x="3261554" y="120707"/>
                          <a:pt x="4943936" y="0"/>
                        </a:cubicBezTo>
                        <a:lnTo>
                          <a:pt x="4943936" y="0"/>
                        </a:lnTo>
                        <a:cubicBezTo>
                          <a:pt x="5560553" y="-158882"/>
                          <a:pt x="6171140" y="10157"/>
                          <a:pt x="7062765" y="0"/>
                        </a:cubicBezTo>
                        <a:cubicBezTo>
                          <a:pt x="7272736" y="-47262"/>
                          <a:pt x="7735034" y="64732"/>
                          <a:pt x="8157232" y="0"/>
                        </a:cubicBezTo>
                        <a:cubicBezTo>
                          <a:pt x="8352954" y="27214"/>
                          <a:pt x="8455202" y="99936"/>
                          <a:pt x="8475318" y="217248"/>
                        </a:cubicBezTo>
                        <a:cubicBezTo>
                          <a:pt x="8460779" y="273719"/>
                          <a:pt x="8467907" y="657282"/>
                          <a:pt x="8475318" y="760353"/>
                        </a:cubicBezTo>
                        <a:lnTo>
                          <a:pt x="8475318" y="760353"/>
                        </a:lnTo>
                        <a:cubicBezTo>
                          <a:pt x="8492246" y="813937"/>
                          <a:pt x="8454738" y="1038916"/>
                          <a:pt x="8475318" y="1086218"/>
                        </a:cubicBezTo>
                        <a:lnTo>
                          <a:pt x="8475318" y="1086213"/>
                        </a:lnTo>
                        <a:cubicBezTo>
                          <a:pt x="8454447" y="1187453"/>
                          <a:pt x="8323251" y="1329903"/>
                          <a:pt x="8157232" y="1303462"/>
                        </a:cubicBezTo>
                        <a:cubicBezTo>
                          <a:pt x="7851248" y="1387736"/>
                          <a:pt x="7584702" y="1301845"/>
                          <a:pt x="7062765" y="1303462"/>
                        </a:cubicBezTo>
                        <a:cubicBezTo>
                          <a:pt x="6716382" y="1365341"/>
                          <a:pt x="5972214" y="1755634"/>
                          <a:pt x="5548789" y="1720308"/>
                        </a:cubicBezTo>
                        <a:cubicBezTo>
                          <a:pt x="5470400" y="1616444"/>
                          <a:pt x="5168477" y="1492949"/>
                          <a:pt x="4943936" y="1303462"/>
                        </a:cubicBezTo>
                        <a:cubicBezTo>
                          <a:pt x="3949834" y="1303953"/>
                          <a:pt x="1543076" y="1240451"/>
                          <a:pt x="318085" y="1303462"/>
                        </a:cubicBezTo>
                        <a:cubicBezTo>
                          <a:pt x="141930" y="1309095"/>
                          <a:pt x="-28918" y="1230737"/>
                          <a:pt x="0" y="1086213"/>
                        </a:cubicBezTo>
                        <a:lnTo>
                          <a:pt x="0" y="1086218"/>
                        </a:lnTo>
                        <a:cubicBezTo>
                          <a:pt x="-51348" y="923528"/>
                          <a:pt x="-12289" y="846702"/>
                          <a:pt x="0" y="760353"/>
                        </a:cubicBezTo>
                        <a:lnTo>
                          <a:pt x="0" y="760353"/>
                        </a:lnTo>
                        <a:cubicBezTo>
                          <a:pt x="-40744" y="544696"/>
                          <a:pt x="49553" y="363577"/>
                          <a:pt x="0" y="217248"/>
                        </a:cubicBezTo>
                        <a:close/>
                      </a:path>
                      <a:path w="8475318" h="1303462" stroke="0" extrusionOk="0">
                        <a:moveTo>
                          <a:pt x="0" y="217248"/>
                        </a:moveTo>
                        <a:cubicBezTo>
                          <a:pt x="-593" y="77931"/>
                          <a:pt x="173806" y="-1995"/>
                          <a:pt x="318085" y="0"/>
                        </a:cubicBezTo>
                        <a:cubicBezTo>
                          <a:pt x="2168601" y="63296"/>
                          <a:pt x="2861417" y="-3889"/>
                          <a:pt x="4943936" y="0"/>
                        </a:cubicBezTo>
                        <a:lnTo>
                          <a:pt x="4943936" y="0"/>
                        </a:lnTo>
                        <a:cubicBezTo>
                          <a:pt x="5400850" y="-70498"/>
                          <a:pt x="6659316" y="-33201"/>
                          <a:pt x="7062765" y="0"/>
                        </a:cubicBezTo>
                        <a:cubicBezTo>
                          <a:pt x="7365761" y="-41438"/>
                          <a:pt x="7693992" y="30704"/>
                          <a:pt x="8157232" y="0"/>
                        </a:cubicBezTo>
                        <a:cubicBezTo>
                          <a:pt x="8339143" y="-3718"/>
                          <a:pt x="8475934" y="94792"/>
                          <a:pt x="8475318" y="217248"/>
                        </a:cubicBezTo>
                        <a:cubicBezTo>
                          <a:pt x="8459311" y="283192"/>
                          <a:pt x="8470808" y="654432"/>
                          <a:pt x="8475318" y="760353"/>
                        </a:cubicBezTo>
                        <a:lnTo>
                          <a:pt x="8475318" y="760353"/>
                        </a:lnTo>
                        <a:cubicBezTo>
                          <a:pt x="8493059" y="848431"/>
                          <a:pt x="8443667" y="955818"/>
                          <a:pt x="8475318" y="1086218"/>
                        </a:cubicBezTo>
                        <a:lnTo>
                          <a:pt x="8475318" y="1086213"/>
                        </a:lnTo>
                        <a:cubicBezTo>
                          <a:pt x="8459144" y="1214854"/>
                          <a:pt x="8317640" y="1315500"/>
                          <a:pt x="8157232" y="1303462"/>
                        </a:cubicBezTo>
                        <a:cubicBezTo>
                          <a:pt x="7666043" y="1370237"/>
                          <a:pt x="7304596" y="1267951"/>
                          <a:pt x="7062765" y="1303462"/>
                        </a:cubicBezTo>
                        <a:cubicBezTo>
                          <a:pt x="6476882" y="1505001"/>
                          <a:pt x="6255700" y="1590449"/>
                          <a:pt x="5548789" y="1720308"/>
                        </a:cubicBezTo>
                        <a:cubicBezTo>
                          <a:pt x="5291248" y="1584440"/>
                          <a:pt x="5173181" y="1450703"/>
                          <a:pt x="4943936" y="1303462"/>
                        </a:cubicBezTo>
                        <a:cubicBezTo>
                          <a:pt x="3707351" y="1356298"/>
                          <a:pt x="1514286" y="1422654"/>
                          <a:pt x="318085" y="1303462"/>
                        </a:cubicBezTo>
                        <a:cubicBezTo>
                          <a:pt x="120268" y="1308380"/>
                          <a:pt x="29355" y="1187218"/>
                          <a:pt x="0" y="1086213"/>
                        </a:cubicBezTo>
                        <a:lnTo>
                          <a:pt x="0" y="1086218"/>
                        </a:lnTo>
                        <a:cubicBezTo>
                          <a:pt x="17163" y="967142"/>
                          <a:pt x="-10405" y="843202"/>
                          <a:pt x="0" y="760353"/>
                        </a:cubicBezTo>
                        <a:lnTo>
                          <a:pt x="0" y="760353"/>
                        </a:lnTo>
                        <a:cubicBezTo>
                          <a:pt x="39259" y="585522"/>
                          <a:pt x="-17923" y="302745"/>
                          <a:pt x="0" y="217248"/>
                        </a:cubicBezTo>
                        <a:close/>
                      </a:path>
                      <a:path w="8475318" h="1303462" fill="none" stroke="0" extrusionOk="0">
                        <a:moveTo>
                          <a:pt x="0" y="217248"/>
                        </a:moveTo>
                        <a:cubicBezTo>
                          <a:pt x="3599" y="127114"/>
                          <a:pt x="135310" y="-5891"/>
                          <a:pt x="318085" y="0"/>
                        </a:cubicBezTo>
                        <a:cubicBezTo>
                          <a:pt x="2517795" y="74476"/>
                          <a:pt x="3159944" y="282635"/>
                          <a:pt x="4943936" y="0"/>
                        </a:cubicBezTo>
                        <a:lnTo>
                          <a:pt x="4943936" y="0"/>
                        </a:lnTo>
                        <a:cubicBezTo>
                          <a:pt x="5647675" y="-86080"/>
                          <a:pt x="6131747" y="-70540"/>
                          <a:pt x="7062765" y="0"/>
                        </a:cubicBezTo>
                        <a:cubicBezTo>
                          <a:pt x="7264771" y="-60383"/>
                          <a:pt x="7718251" y="-4979"/>
                          <a:pt x="8157232" y="0"/>
                        </a:cubicBezTo>
                        <a:cubicBezTo>
                          <a:pt x="8338394" y="1059"/>
                          <a:pt x="8476457" y="94192"/>
                          <a:pt x="8475318" y="217248"/>
                        </a:cubicBezTo>
                        <a:cubicBezTo>
                          <a:pt x="8456705" y="257984"/>
                          <a:pt x="8456575" y="676482"/>
                          <a:pt x="8475318" y="760353"/>
                        </a:cubicBezTo>
                        <a:lnTo>
                          <a:pt x="8475318" y="760353"/>
                        </a:lnTo>
                        <a:cubicBezTo>
                          <a:pt x="8491629" y="810334"/>
                          <a:pt x="8456038" y="1040299"/>
                          <a:pt x="8475318" y="1086218"/>
                        </a:cubicBezTo>
                        <a:lnTo>
                          <a:pt x="8475318" y="1086213"/>
                        </a:lnTo>
                        <a:cubicBezTo>
                          <a:pt x="8466957" y="1189143"/>
                          <a:pt x="8321565" y="1316105"/>
                          <a:pt x="8157232" y="1303462"/>
                        </a:cubicBezTo>
                        <a:cubicBezTo>
                          <a:pt x="7870943" y="1274369"/>
                          <a:pt x="7587169" y="1259044"/>
                          <a:pt x="7062765" y="1303462"/>
                        </a:cubicBezTo>
                        <a:cubicBezTo>
                          <a:pt x="6728541" y="1327993"/>
                          <a:pt x="5975378" y="1712127"/>
                          <a:pt x="5548789" y="1720308"/>
                        </a:cubicBezTo>
                        <a:cubicBezTo>
                          <a:pt x="5506728" y="1628511"/>
                          <a:pt x="5117660" y="1492382"/>
                          <a:pt x="4943936" y="1303462"/>
                        </a:cubicBezTo>
                        <a:cubicBezTo>
                          <a:pt x="3963559" y="1227110"/>
                          <a:pt x="1514388" y="1397743"/>
                          <a:pt x="318085" y="1303462"/>
                        </a:cubicBezTo>
                        <a:cubicBezTo>
                          <a:pt x="131661" y="1308243"/>
                          <a:pt x="-7080" y="1210831"/>
                          <a:pt x="0" y="1086213"/>
                        </a:cubicBezTo>
                        <a:lnTo>
                          <a:pt x="0" y="1086218"/>
                        </a:lnTo>
                        <a:cubicBezTo>
                          <a:pt x="-48365" y="920922"/>
                          <a:pt x="-26676" y="838040"/>
                          <a:pt x="0" y="760353"/>
                        </a:cubicBezTo>
                        <a:lnTo>
                          <a:pt x="0" y="760353"/>
                        </a:lnTo>
                        <a:cubicBezTo>
                          <a:pt x="-42638" y="555880"/>
                          <a:pt x="26241" y="361132"/>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BA5C2E58-6449-A8CA-93EC-753C88F34143}"/>
              </a:ext>
            </a:extLst>
          </p:cNvPr>
          <p:cNvSpPr txBox="1"/>
          <p:nvPr/>
        </p:nvSpPr>
        <p:spPr>
          <a:xfrm>
            <a:off x="3037930" y="2314193"/>
            <a:ext cx="8693088"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1 đọc với giọng chậm rãi, trầm lắng</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2154A808-4758-B10C-1140-00F6D6968ADE}"/>
              </a:ext>
            </a:extLst>
          </p:cNvPr>
          <p:cNvGrpSpPr/>
          <p:nvPr/>
        </p:nvGrpSpPr>
        <p:grpSpPr>
          <a:xfrm>
            <a:off x="118250" y="266628"/>
            <a:ext cx="7086600" cy="1303462"/>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48A382D9-656B-980E-8A7E-AEC3262930D7}"/>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a:solidFill>
                    <a:srgbClr val="FF0000"/>
                  </a:solidFill>
                  <a:latin typeface="UTM Avo" panose="02040603050506020204" pitchFamily="18" charset="0"/>
                  <a:cs typeface="Calibri" panose="020F0502020204030204" pitchFamily="34" charset="0"/>
                  <a:sym typeface="Arial"/>
                </a:rPr>
                <a:t>, đoạn 1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13" name="Speech Bubble: Rectangle with Corners Rounded 6">
            <a:extLst>
              <a:ext uri="{FF2B5EF4-FFF2-40B4-BE49-F238E27FC236}">
                <a16:creationId xmlns:a16="http://schemas.microsoft.com/office/drawing/2014/main" id="{921349DF-9CB5-2D6C-85FA-C6BC0CA357C8}"/>
              </a:ext>
            </a:extLst>
          </p:cNvPr>
          <p:cNvSpPr/>
          <p:nvPr/>
        </p:nvSpPr>
        <p:spPr>
          <a:xfrm>
            <a:off x="3716682" y="5320824"/>
            <a:ext cx="8475318" cy="1077218"/>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34256" y="94843"/>
                          <a:pt x="107450" y="9394"/>
                          <a:pt x="318085" y="0"/>
                        </a:cubicBezTo>
                        <a:cubicBezTo>
                          <a:pt x="2251175" y="227139"/>
                          <a:pt x="3283030" y="72474"/>
                          <a:pt x="4943936" y="0"/>
                        </a:cubicBezTo>
                        <a:lnTo>
                          <a:pt x="4943936" y="0"/>
                        </a:lnTo>
                        <a:cubicBezTo>
                          <a:pt x="5550167" y="-145793"/>
                          <a:pt x="6209892" y="71411"/>
                          <a:pt x="7062765" y="0"/>
                        </a:cubicBezTo>
                        <a:cubicBezTo>
                          <a:pt x="7262536" y="-37676"/>
                          <a:pt x="7762067" y="30626"/>
                          <a:pt x="8157232" y="0"/>
                        </a:cubicBezTo>
                        <a:cubicBezTo>
                          <a:pt x="8348322" y="18067"/>
                          <a:pt x="8461776" y="82080"/>
                          <a:pt x="8475318" y="179540"/>
                        </a:cubicBezTo>
                        <a:cubicBezTo>
                          <a:pt x="8469000" y="224941"/>
                          <a:pt x="8459945" y="551769"/>
                          <a:pt x="8475318" y="628377"/>
                        </a:cubicBezTo>
                        <a:lnTo>
                          <a:pt x="8475318" y="628377"/>
                        </a:lnTo>
                        <a:cubicBezTo>
                          <a:pt x="8490131" y="672805"/>
                          <a:pt x="8454785" y="854160"/>
                          <a:pt x="8475318" y="897682"/>
                        </a:cubicBezTo>
                        <a:lnTo>
                          <a:pt x="8475318" y="897677"/>
                        </a:lnTo>
                        <a:cubicBezTo>
                          <a:pt x="8447919" y="972681"/>
                          <a:pt x="8326948" y="1089752"/>
                          <a:pt x="8157232" y="1077218"/>
                        </a:cubicBezTo>
                        <a:cubicBezTo>
                          <a:pt x="7858167" y="1125936"/>
                          <a:pt x="7583260" y="1079803"/>
                          <a:pt x="7062765" y="1077218"/>
                        </a:cubicBezTo>
                        <a:cubicBezTo>
                          <a:pt x="6699366" y="1124259"/>
                          <a:pt x="5982407" y="1442673"/>
                          <a:pt x="5548789" y="1421712"/>
                        </a:cubicBezTo>
                        <a:cubicBezTo>
                          <a:pt x="5465232" y="1320365"/>
                          <a:pt x="5169425" y="1230638"/>
                          <a:pt x="4943936" y="1077218"/>
                        </a:cubicBezTo>
                        <a:cubicBezTo>
                          <a:pt x="3978972" y="1077675"/>
                          <a:pt x="1553097" y="975086"/>
                          <a:pt x="318085" y="1077218"/>
                        </a:cubicBezTo>
                        <a:cubicBezTo>
                          <a:pt x="141672" y="1086046"/>
                          <a:pt x="-28003" y="1017929"/>
                          <a:pt x="0" y="897677"/>
                        </a:cubicBezTo>
                        <a:lnTo>
                          <a:pt x="0" y="897682"/>
                        </a:lnTo>
                        <a:cubicBezTo>
                          <a:pt x="-55662" y="762162"/>
                          <a:pt x="-22118" y="697186"/>
                          <a:pt x="0" y="628377"/>
                        </a:cubicBezTo>
                        <a:lnTo>
                          <a:pt x="0" y="628377"/>
                        </a:lnTo>
                        <a:cubicBezTo>
                          <a:pt x="-38021" y="450859"/>
                          <a:pt x="40751" y="302772"/>
                          <a:pt x="0" y="179540"/>
                        </a:cubicBezTo>
                        <a:close/>
                      </a:path>
                      <a:path w="8475318" h="1077218" stroke="0" extrusionOk="0">
                        <a:moveTo>
                          <a:pt x="0" y="179540"/>
                        </a:moveTo>
                        <a:cubicBezTo>
                          <a:pt x="-2084" y="65396"/>
                          <a:pt x="171135" y="-5024"/>
                          <a:pt x="318085" y="0"/>
                        </a:cubicBezTo>
                        <a:cubicBezTo>
                          <a:pt x="2125695" y="77243"/>
                          <a:pt x="2916592" y="19624"/>
                          <a:pt x="4943936" y="0"/>
                        </a:cubicBezTo>
                        <a:lnTo>
                          <a:pt x="4943936" y="0"/>
                        </a:lnTo>
                        <a:cubicBezTo>
                          <a:pt x="5394594" y="-62583"/>
                          <a:pt x="6659085" y="-9181"/>
                          <a:pt x="7062765" y="0"/>
                        </a:cubicBezTo>
                        <a:cubicBezTo>
                          <a:pt x="7348875" y="-42493"/>
                          <a:pt x="7710926" y="9724"/>
                          <a:pt x="8157232" y="0"/>
                        </a:cubicBezTo>
                        <a:cubicBezTo>
                          <a:pt x="8340775" y="-401"/>
                          <a:pt x="8468547" y="77017"/>
                          <a:pt x="8475318" y="179540"/>
                        </a:cubicBezTo>
                        <a:cubicBezTo>
                          <a:pt x="8461608" y="237150"/>
                          <a:pt x="8467505" y="546209"/>
                          <a:pt x="8475318" y="628377"/>
                        </a:cubicBezTo>
                        <a:lnTo>
                          <a:pt x="8475318" y="628377"/>
                        </a:lnTo>
                        <a:cubicBezTo>
                          <a:pt x="8496223" y="703517"/>
                          <a:pt x="8439386" y="787480"/>
                          <a:pt x="8475318" y="897682"/>
                        </a:cubicBezTo>
                        <a:lnTo>
                          <a:pt x="8475318" y="897677"/>
                        </a:lnTo>
                        <a:cubicBezTo>
                          <a:pt x="8477544" y="999175"/>
                          <a:pt x="8329113" y="1097650"/>
                          <a:pt x="8157232" y="1077218"/>
                        </a:cubicBezTo>
                        <a:cubicBezTo>
                          <a:pt x="7663242" y="1129860"/>
                          <a:pt x="7303151" y="1030890"/>
                          <a:pt x="7062765" y="1077218"/>
                        </a:cubicBezTo>
                        <a:cubicBezTo>
                          <a:pt x="6467028" y="1267836"/>
                          <a:pt x="6292404" y="1321493"/>
                          <a:pt x="5548789" y="1421712"/>
                        </a:cubicBezTo>
                        <a:cubicBezTo>
                          <a:pt x="5289842" y="1302440"/>
                          <a:pt x="5181402" y="1196129"/>
                          <a:pt x="4943936" y="1077218"/>
                        </a:cubicBezTo>
                        <a:cubicBezTo>
                          <a:pt x="3690743" y="1081522"/>
                          <a:pt x="1468872" y="1184767"/>
                          <a:pt x="318085" y="1077218"/>
                        </a:cubicBezTo>
                        <a:cubicBezTo>
                          <a:pt x="115538" y="1093491"/>
                          <a:pt x="34668" y="973263"/>
                          <a:pt x="0" y="897677"/>
                        </a:cubicBezTo>
                        <a:lnTo>
                          <a:pt x="0" y="897682"/>
                        </a:lnTo>
                        <a:cubicBezTo>
                          <a:pt x="17081" y="800377"/>
                          <a:pt x="-9738" y="687227"/>
                          <a:pt x="0" y="628377"/>
                        </a:cubicBezTo>
                        <a:lnTo>
                          <a:pt x="0" y="628377"/>
                        </a:lnTo>
                        <a:cubicBezTo>
                          <a:pt x="38402" y="488296"/>
                          <a:pt x="-20928" y="246995"/>
                          <a:pt x="0" y="179540"/>
                        </a:cubicBezTo>
                        <a:close/>
                      </a:path>
                      <a:path w="8475318" h="1077218" fill="none" stroke="0" extrusionOk="0">
                        <a:moveTo>
                          <a:pt x="0" y="179540"/>
                        </a:moveTo>
                        <a:cubicBezTo>
                          <a:pt x="7570" y="102331"/>
                          <a:pt x="136440" y="-7925"/>
                          <a:pt x="318085" y="0"/>
                        </a:cubicBezTo>
                        <a:cubicBezTo>
                          <a:pt x="2415263" y="118226"/>
                          <a:pt x="3157294" y="260068"/>
                          <a:pt x="4943936" y="0"/>
                        </a:cubicBezTo>
                        <a:lnTo>
                          <a:pt x="4943936" y="0"/>
                        </a:lnTo>
                        <a:cubicBezTo>
                          <a:pt x="5675643" y="4211"/>
                          <a:pt x="6141021" y="-48074"/>
                          <a:pt x="7062765" y="0"/>
                        </a:cubicBezTo>
                        <a:cubicBezTo>
                          <a:pt x="7270826" y="-63111"/>
                          <a:pt x="7746882" y="7002"/>
                          <a:pt x="8157232" y="0"/>
                        </a:cubicBezTo>
                        <a:cubicBezTo>
                          <a:pt x="8335525" y="-7471"/>
                          <a:pt x="8474755" y="78575"/>
                          <a:pt x="8475318" y="179540"/>
                        </a:cubicBezTo>
                        <a:cubicBezTo>
                          <a:pt x="8456317" y="223592"/>
                          <a:pt x="8456115" y="561715"/>
                          <a:pt x="8475318" y="628377"/>
                        </a:cubicBezTo>
                        <a:lnTo>
                          <a:pt x="8475318" y="628377"/>
                        </a:lnTo>
                        <a:cubicBezTo>
                          <a:pt x="8484853" y="673456"/>
                          <a:pt x="8455041" y="853889"/>
                          <a:pt x="8475318" y="897682"/>
                        </a:cubicBezTo>
                        <a:lnTo>
                          <a:pt x="8475318" y="897677"/>
                        </a:lnTo>
                        <a:cubicBezTo>
                          <a:pt x="8487475" y="980309"/>
                          <a:pt x="8306085" y="1092478"/>
                          <a:pt x="8157232" y="1077218"/>
                        </a:cubicBezTo>
                        <a:cubicBezTo>
                          <a:pt x="7864976" y="1092991"/>
                          <a:pt x="7607526" y="1039734"/>
                          <a:pt x="7062765" y="1077218"/>
                        </a:cubicBezTo>
                        <a:cubicBezTo>
                          <a:pt x="6728697" y="1089735"/>
                          <a:pt x="5965338" y="1420220"/>
                          <a:pt x="5548789" y="1421712"/>
                        </a:cubicBezTo>
                        <a:cubicBezTo>
                          <a:pt x="5501133" y="1345859"/>
                          <a:pt x="5147954" y="1241171"/>
                          <a:pt x="4943936" y="1077218"/>
                        </a:cubicBezTo>
                        <a:cubicBezTo>
                          <a:pt x="3947217" y="985805"/>
                          <a:pt x="1492217" y="1158123"/>
                          <a:pt x="318085" y="1077218"/>
                        </a:cubicBezTo>
                        <a:cubicBezTo>
                          <a:pt x="129557" y="1082042"/>
                          <a:pt x="-4302" y="996837"/>
                          <a:pt x="0" y="897677"/>
                        </a:cubicBezTo>
                        <a:lnTo>
                          <a:pt x="0" y="897682"/>
                        </a:lnTo>
                        <a:cubicBezTo>
                          <a:pt x="-46201" y="761801"/>
                          <a:pt x="-23951" y="681687"/>
                          <a:pt x="0" y="628377"/>
                        </a:cubicBezTo>
                        <a:lnTo>
                          <a:pt x="0" y="628377"/>
                        </a:lnTo>
                        <a:cubicBezTo>
                          <a:pt x="-46437" y="461970"/>
                          <a:pt x="24326" y="284730"/>
                          <a:pt x="0" y="1795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4" name="TextBox 13">
            <a:extLst>
              <a:ext uri="{FF2B5EF4-FFF2-40B4-BE49-F238E27FC236}">
                <a16:creationId xmlns:a16="http://schemas.microsoft.com/office/drawing/2014/main" id="{9432F0D8-DA34-6A36-E70B-892DC53CD84D}"/>
              </a:ext>
            </a:extLst>
          </p:cNvPr>
          <p:cNvSpPr txBox="1"/>
          <p:nvPr/>
        </p:nvSpPr>
        <p:spPr>
          <a:xfrm>
            <a:off x="3934819" y="5390966"/>
            <a:ext cx="8257181"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2 đọc với giọng ôn tồn, tha thiết</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9">
            <a:extLst>
              <a:ext uri="{FF2B5EF4-FFF2-40B4-BE49-F238E27FC236}">
                <a16:creationId xmlns:a16="http://schemas.microsoft.com/office/drawing/2014/main" id="{2ECCE247-2944-316E-72D8-316B0294D178}"/>
              </a:ext>
            </a:extLst>
          </p:cNvPr>
          <p:cNvSpPr/>
          <p:nvPr/>
        </p:nvSpPr>
        <p:spPr>
          <a:xfrm>
            <a:off x="1" y="865247"/>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5" name="Text Box 4">
            <a:extLst>
              <a:ext uri="{FF2B5EF4-FFF2-40B4-BE49-F238E27FC236}">
                <a16:creationId xmlns:a16="http://schemas.microsoft.com/office/drawing/2014/main" id="{FB069D39-1B2D-16DF-2C1D-588367382E92}"/>
              </a:ext>
            </a:extLst>
          </p:cNvPr>
          <p:cNvSpPr txBox="1"/>
          <p:nvPr/>
        </p:nvSpPr>
        <p:spPr>
          <a:xfrm>
            <a:off x="73573" y="1021738"/>
            <a:ext cx="12044854" cy="4524315"/>
          </a:xfrm>
          <a:prstGeom prst="rect">
            <a:avLst/>
          </a:prstGeom>
          <a:noFill/>
        </p:spPr>
        <p:txBody>
          <a:bodyPr wrap="square" rtlCol="0" anchor="t">
            <a:spAutoFit/>
          </a:bodyPr>
          <a:lstStyle/>
          <a:p>
            <a:pPr algn="just">
              <a:lnSpc>
                <a:spcPct val="150000"/>
              </a:lnSpc>
            </a:pPr>
            <a:r>
              <a:rPr lang="en-US" altLang="en-US" sz="3200">
                <a:solidFill>
                  <a:srgbClr val="7030A0"/>
                </a:solidFill>
                <a:latin typeface="UTM Avo" panose="02040603050506020204" pitchFamily="18" charset="0"/>
                <a:cs typeface="Times New Roman" panose="02020603050405020304" pitchFamily="18" charset="0"/>
                <a:sym typeface="+mn-ea"/>
              </a:rPr>
              <a:t>	</a:t>
            </a:r>
            <a:r>
              <a:rPr lang="vi-VN" altLang="en-US" sz="3200">
                <a:solidFill>
                  <a:srgbClr val="7030A0"/>
                </a:solidFill>
                <a:latin typeface="UTM Avo" panose="02040603050506020204" pitchFamily="18" charset="0"/>
                <a:cs typeface="Times New Roman" panose="02020603050405020304" pitchFamily="18" charset="0"/>
                <a:sym typeface="+mn-ea"/>
              </a:rPr>
              <a:t>Sau một ngày bay, hai nhà du hành vũ trụ </a:t>
            </a:r>
            <a:r>
              <a:rPr lang="vi-VN" altLang="en-US" sz="3200" b="1">
                <a:solidFill>
                  <a:srgbClr val="7030A0"/>
                </a:solidFill>
                <a:latin typeface="UTM Avo" panose="02040603050506020204" pitchFamily="18" charset="0"/>
                <a:cs typeface="Times New Roman" panose="02020603050405020304" pitchFamily="18" charset="0"/>
                <a:sym typeface="+mn-ea"/>
              </a:rPr>
              <a:t>kết nối </a:t>
            </a:r>
            <a:r>
              <a:rPr lang="vi-VN" altLang="en-US" sz="3200">
                <a:solidFill>
                  <a:srgbClr val="7030A0"/>
                </a:solidFill>
                <a:latin typeface="UTM Avo" panose="02040603050506020204" pitchFamily="18" charset="0"/>
                <a:cs typeface="Times New Roman" panose="02020603050405020304" pitchFamily="18" charset="0"/>
                <a:sym typeface="+mn-ea"/>
              </a:rPr>
              <a:t>được với </a:t>
            </a:r>
            <a:r>
              <a:rPr lang="vi-VN" altLang="en-US" sz="3200" b="1">
                <a:solidFill>
                  <a:srgbClr val="7030A0"/>
                </a:solidFill>
                <a:latin typeface="UTM Avo" panose="02040603050506020204" pitchFamily="18" charset="0"/>
                <a:cs typeface="Times New Roman" panose="02020603050405020304" pitchFamily="18" charset="0"/>
                <a:sym typeface="+mn-ea"/>
              </a:rPr>
              <a:t>trạm vũ trụ</a:t>
            </a:r>
            <a:r>
              <a:rPr lang="vi-VN" altLang="en-US" sz="3200">
                <a:solidFill>
                  <a:srgbClr val="7030A0"/>
                </a:solidFill>
                <a:latin typeface="UTM Avo" panose="02040603050506020204" pitchFamily="18" charset="0"/>
                <a:cs typeface="Times New Roman" panose="02020603050405020304" pitchFamily="18" charset="0"/>
                <a:sym typeface="+mn-ea"/>
              </a:rPr>
              <a:t> “Chào mừng" và làm việc ở trạm </a:t>
            </a:r>
            <a:r>
              <a:rPr lang="vi-VN" altLang="en-US" sz="3200" b="1">
                <a:solidFill>
                  <a:srgbClr val="7030A0"/>
                </a:solidFill>
                <a:latin typeface="UTM Avo" panose="02040603050506020204" pitchFamily="18" charset="0"/>
                <a:cs typeface="Times New Roman" panose="02020603050405020304" pitchFamily="18" charset="0"/>
                <a:sym typeface="+mn-ea"/>
              </a:rPr>
              <a:t>gần 8 ngày đêm</a:t>
            </a:r>
            <a:r>
              <a:rPr lang="vi-VN" altLang="en-US" sz="3200">
                <a:solidFill>
                  <a:srgbClr val="7030A0"/>
                </a:solidFill>
                <a:latin typeface="UTM Avo" panose="02040603050506020204" pitchFamily="18" charset="0"/>
                <a:cs typeface="Times New Roman" panose="02020603050405020304" pitchFamily="18" charset="0"/>
                <a:sym typeface="+mn-ea"/>
              </a:rPr>
              <a:t>. Từ trạm "Chào mừng", </a:t>
            </a:r>
            <a:r>
              <a:rPr lang="vi-VN" altLang="en-US" sz="3200" b="1">
                <a:solidFill>
                  <a:srgbClr val="7030A0"/>
                </a:solidFill>
                <a:latin typeface="UTM Avo" panose="02040603050506020204" pitchFamily="18" charset="0"/>
                <a:cs typeface="Times New Roman" panose="02020603050405020304" pitchFamily="18" charset="0"/>
                <a:sym typeface="+mn-ea"/>
              </a:rPr>
              <a:t>lần đầu tiên </a:t>
            </a:r>
            <a:r>
              <a:rPr lang="vi-VN" altLang="en-US" sz="3200">
                <a:solidFill>
                  <a:srgbClr val="7030A0"/>
                </a:solidFill>
                <a:latin typeface="UTM Avo" panose="02040603050506020204" pitchFamily="18" charset="0"/>
                <a:cs typeface="Times New Roman" panose="02020603050405020304" pitchFamily="18" charset="0"/>
                <a:sym typeface="+mn-ea"/>
              </a:rPr>
              <a:t>trong đời, nhà du hành vũ trụ Phạm Tuân nhìn thấy Trái Đất </a:t>
            </a:r>
            <a:r>
              <a:rPr lang="vi-VN" altLang="en-US" sz="3200" b="1">
                <a:solidFill>
                  <a:srgbClr val="7030A0"/>
                </a:solidFill>
                <a:latin typeface="UTM Avo" panose="02040603050506020204" pitchFamily="18" charset="0"/>
                <a:cs typeface="Times New Roman" panose="02020603050405020304" pitchFamily="18" charset="0"/>
                <a:sym typeface="+mn-ea"/>
              </a:rPr>
              <a:t>tròn xoay </a:t>
            </a:r>
            <a:r>
              <a:rPr lang="vi-VN" altLang="en-US" sz="3200">
                <a:solidFill>
                  <a:srgbClr val="7030A0"/>
                </a:solidFill>
                <a:latin typeface="UTM Avo" panose="02040603050506020204" pitchFamily="18" charset="0"/>
                <a:cs typeface="Times New Roman" panose="02020603050405020304" pitchFamily="18" charset="0"/>
                <a:sym typeface="+mn-ea"/>
              </a:rPr>
              <a:t>nằm lơ lửng giữa </a:t>
            </a:r>
            <a:r>
              <a:rPr lang="vi-VN" altLang="en-US" sz="3200" b="1">
                <a:solidFill>
                  <a:srgbClr val="7030A0"/>
                </a:solidFill>
                <a:latin typeface="UTM Avo" panose="02040603050506020204" pitchFamily="18" charset="0"/>
                <a:cs typeface="Times New Roman" panose="02020603050405020304" pitchFamily="18" charset="0"/>
                <a:sym typeface="+mn-ea"/>
              </a:rPr>
              <a:t>không gian xanh thẫm bao la</a:t>
            </a:r>
            <a:r>
              <a:rPr lang="vi-VN" altLang="en-US" sz="3200">
                <a:solidFill>
                  <a:srgbClr val="7030A0"/>
                </a:solidFill>
                <a:latin typeface="UTM Avo" panose="02040603050506020204" pitchFamily="18" charset="0"/>
                <a:cs typeface="Times New Roman" panose="02020603050405020304" pitchFamily="18" charset="0"/>
                <a:sym typeface="+mn-ea"/>
              </a:rPr>
              <a:t>. Các ngôi sao </a:t>
            </a:r>
            <a:r>
              <a:rPr lang="vi-VN" altLang="en-US" sz="3200" b="1">
                <a:solidFill>
                  <a:srgbClr val="7030A0"/>
                </a:solidFill>
                <a:latin typeface="UTM Avo" panose="02040603050506020204" pitchFamily="18" charset="0"/>
                <a:cs typeface="Times New Roman" panose="02020603050405020304" pitchFamily="18" charset="0"/>
                <a:sym typeface="+mn-ea"/>
              </a:rPr>
              <a:t>to hơn </a:t>
            </a:r>
            <a:r>
              <a:rPr lang="vi-VN" altLang="en-US" sz="3200">
                <a:solidFill>
                  <a:srgbClr val="7030A0"/>
                </a:solidFill>
                <a:latin typeface="UTM Avo" panose="02040603050506020204" pitchFamily="18" charset="0"/>
                <a:cs typeface="Times New Roman" panose="02020603050405020304" pitchFamily="18" charset="0"/>
                <a:sym typeface="+mn-ea"/>
              </a:rPr>
              <a:t>và cũng </a:t>
            </a:r>
            <a:r>
              <a:rPr lang="vi-VN" altLang="en-US" sz="3200" b="1">
                <a:solidFill>
                  <a:srgbClr val="7030A0"/>
                </a:solidFill>
                <a:latin typeface="UTM Avo" panose="02040603050506020204" pitchFamily="18" charset="0"/>
                <a:cs typeface="Times New Roman" panose="02020603050405020304" pitchFamily="18" charset="0"/>
                <a:sym typeface="+mn-ea"/>
              </a:rPr>
              <a:t>sáng hơn</a:t>
            </a:r>
            <a:r>
              <a:rPr lang="vi-VN" altLang="en-US" sz="3200">
                <a:solidFill>
                  <a:srgbClr val="7030A0"/>
                </a:solidFill>
                <a:latin typeface="UTM Avo" panose="02040603050506020204" pitchFamily="18" charset="0"/>
                <a:cs typeface="Times New Roman" panose="02020603050405020304" pitchFamily="18" charset="0"/>
                <a:sym typeface="+mn-ea"/>
              </a:rPr>
              <a:t>. </a:t>
            </a:r>
            <a:r>
              <a:rPr lang="vi-VN" altLang="en-US" sz="3200" b="1">
                <a:solidFill>
                  <a:srgbClr val="7030A0"/>
                </a:solidFill>
                <a:latin typeface="UTM Avo" panose="02040603050506020204" pitchFamily="18" charset="0"/>
                <a:cs typeface="Times New Roman" panose="02020603050405020304" pitchFamily="18" charset="0"/>
                <a:sym typeface="+mn-ea"/>
              </a:rPr>
              <a:t>Dải đất hình chữ S </a:t>
            </a:r>
            <a:r>
              <a:rPr lang="vi-VN" altLang="en-US" sz="3200">
                <a:solidFill>
                  <a:srgbClr val="7030A0"/>
                </a:solidFill>
                <a:latin typeface="UTM Avo" panose="02040603050506020204" pitchFamily="18" charset="0"/>
                <a:cs typeface="Times New Roman" panose="02020603050405020304" pitchFamily="18" charset="0"/>
                <a:sym typeface="+mn-ea"/>
              </a:rPr>
              <a:t>của Tổ quốc thân yêu hiện ra </a:t>
            </a:r>
            <a:r>
              <a:rPr lang="vi-VN" altLang="en-US" sz="3200" b="1">
                <a:solidFill>
                  <a:srgbClr val="7030A0"/>
                </a:solidFill>
                <a:latin typeface="UTM Avo" panose="02040603050506020204" pitchFamily="18" charset="0"/>
                <a:cs typeface="Times New Roman" panose="02020603050405020304" pitchFamily="18" charset="0"/>
                <a:sym typeface="+mn-ea"/>
              </a:rPr>
              <a:t>đẹp vô cùng</a:t>
            </a:r>
            <a:r>
              <a:rPr lang="vi-VN" altLang="en-US" sz="3200">
                <a:solidFill>
                  <a:srgbClr val="7030A0"/>
                </a:solidFill>
                <a:latin typeface="UTM Avo" panose="02040603050506020204" pitchFamily="18" charset="0"/>
                <a:cs typeface="Times New Roman" panose="02020603050405020304" pitchFamily="18" charset="0"/>
                <a:sym typeface="+mn-ea"/>
              </a:rPr>
              <a:t>.</a:t>
            </a:r>
            <a:endParaRPr lang="en-GB" altLang="en-US" sz="3200">
              <a:solidFill>
                <a:srgbClr val="7030A0"/>
              </a:solidFill>
              <a:latin typeface="UTM Avo" panose="02040603050506020204" pitchFamily="18" charset="0"/>
              <a:cs typeface="Times New Roman" panose="02020603050405020304" pitchFamily="18" charset="0"/>
            </a:endParaRPr>
          </a:p>
        </p:txBody>
      </p:sp>
      <p:cxnSp>
        <p:nvCxnSpPr>
          <p:cNvPr id="7" name="Straight Connector 6"/>
          <p:cNvCxnSpPr/>
          <p:nvPr/>
        </p:nvCxnSpPr>
        <p:spPr>
          <a:xfrm flipH="1">
            <a:off x="4054645" y="1191126"/>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a:off x="10364203" y="1166117"/>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4" name="Straight Connector 23"/>
          <p:cNvCxnSpPr/>
          <p:nvPr/>
        </p:nvCxnSpPr>
        <p:spPr>
          <a:xfrm flipH="1">
            <a:off x="3785940" y="1860887"/>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5" name="Straight Connector 24"/>
          <p:cNvCxnSpPr/>
          <p:nvPr/>
        </p:nvCxnSpPr>
        <p:spPr>
          <a:xfrm flipH="1">
            <a:off x="7308192" y="1815823"/>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6" name="Straight Connector 25"/>
          <p:cNvCxnSpPr/>
          <p:nvPr/>
        </p:nvCxnSpPr>
        <p:spPr>
          <a:xfrm flipH="1">
            <a:off x="10443420" y="1779730"/>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7" name="Straight Connector 26"/>
          <p:cNvCxnSpPr/>
          <p:nvPr/>
        </p:nvCxnSpPr>
        <p:spPr>
          <a:xfrm flipH="1">
            <a:off x="10475500" y="1811810"/>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flipH="1">
            <a:off x="2525632" y="2634189"/>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9" name="Straight Connector 28"/>
          <p:cNvCxnSpPr/>
          <p:nvPr/>
        </p:nvCxnSpPr>
        <p:spPr>
          <a:xfrm flipH="1">
            <a:off x="6570254" y="2586068"/>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0" name="Straight Connector 29"/>
          <p:cNvCxnSpPr/>
          <p:nvPr/>
        </p:nvCxnSpPr>
        <p:spPr>
          <a:xfrm flipH="1">
            <a:off x="5015168" y="3399486"/>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1" name="Straight Connector 30"/>
          <p:cNvCxnSpPr/>
          <p:nvPr/>
        </p:nvCxnSpPr>
        <p:spPr>
          <a:xfrm flipH="1">
            <a:off x="1289392" y="4039731"/>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flipH="1">
            <a:off x="1340525" y="4039731"/>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3" name="Straight Connector 32"/>
          <p:cNvCxnSpPr/>
          <p:nvPr/>
        </p:nvCxnSpPr>
        <p:spPr>
          <a:xfrm flipH="1">
            <a:off x="7879693" y="4026974"/>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4" name="Straight Connector 33"/>
          <p:cNvCxnSpPr/>
          <p:nvPr/>
        </p:nvCxnSpPr>
        <p:spPr>
          <a:xfrm flipH="1">
            <a:off x="7923805" y="4034990"/>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H="1">
            <a:off x="2990852" y="4808709"/>
            <a:ext cx="102267" cy="649706"/>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up)">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up)">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up)">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up)">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up)">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up)">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up)">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up)">
                                      <p:cBhvr>
                                        <p:cTn id="7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2585323"/>
          </a:xfrm>
          <a:prstGeom prst="rect">
            <a:avLst/>
          </a:prstGeom>
          <a:noFill/>
        </p:spPr>
        <p:txBody>
          <a:bodyPr wrap="square">
            <a:spAutoFit/>
          </a:bodyPr>
          <a:lstStyle/>
          <a:p>
            <a:pPr marL="751840" marR="0" indent="-571500" algn="just">
              <a:lnSpc>
                <a:spcPct val="150000"/>
              </a:lnSpc>
              <a:spcBef>
                <a:spcPts val="0"/>
              </a:spcBef>
              <a:spcAft>
                <a:spcPts val="0"/>
              </a:spcAft>
              <a:buFontTx/>
              <a:buChar char="-"/>
              <a:tabLst>
                <a:tab pos="270510" algn="l"/>
              </a:tabLst>
            </a:pPr>
            <a:r>
              <a:rPr lang="en-US" sz="3600" kern="0">
                <a:effectLst/>
                <a:latin typeface="UTM Avo" panose="02040603050506020204" pitchFamily="18" charset="0"/>
                <a:ea typeface="Times New Roman" panose="02020603050405020304" pitchFamily="18" charset="0"/>
                <a:cs typeface="Times New Roman" panose="02020603050405020304" pitchFamily="18" charset="0"/>
              </a:rPr>
              <a:t>Em biết được điều gì qua bài đọc </a:t>
            </a:r>
            <a:r>
              <a:rPr lang="vi-VN" sz="3600" kern="0">
                <a:effectLst/>
                <a:latin typeface="UTM Avo" panose="02040603050506020204" pitchFamily="18" charset="0"/>
                <a:ea typeface="Times New Roman" panose="02020603050405020304" pitchFamily="18" charset="0"/>
                <a:cs typeface="Times New Roman" panose="02020603050405020304" pitchFamily="18" charset="0"/>
              </a:rPr>
              <a:t>(</a:t>
            </a:r>
            <a:r>
              <a:rPr lang="vi-VN" sz="3600" kern="0">
                <a:latin typeface="UTM Avo" panose="02040603050506020204" pitchFamily="18" charset="0"/>
                <a:ea typeface="Times New Roman" panose="02020603050405020304" pitchFamily="18" charset="0"/>
                <a:cs typeface="Times New Roman" panose="02020603050405020304" pitchFamily="18" charset="0"/>
              </a:rPr>
              <a:t>NGƯỜI ĐƯỢC PHONG BA DANH HIỆU ANH HÙNG)</a:t>
            </a:r>
          </a:p>
          <a:p>
            <a:pPr marL="751840" marR="0" indent="-571500" algn="just">
              <a:lnSpc>
                <a:spcPct val="150000"/>
              </a:lnSpc>
              <a:spcBef>
                <a:spcPts val="0"/>
              </a:spcBef>
              <a:spcAft>
                <a:spcPts val="0"/>
              </a:spcAft>
              <a:buFontTx/>
              <a:buChar char="-"/>
              <a:tabLst>
                <a:tab pos="270510" algn="l"/>
              </a:tabLst>
            </a:pPr>
            <a:r>
              <a:rPr lang="vi-VN" sz="3600" kern="0">
                <a:latin typeface="UTM Avo" panose="02040603050506020204" pitchFamily="18" charset="0"/>
                <a:ea typeface="Times New Roman" panose="02020603050405020304" pitchFamily="18" charset="0"/>
                <a:cs typeface="Times New Roman" panose="02020603050405020304" pitchFamily="18" charset="0"/>
              </a:rPr>
              <a:t> Em mong muốn biết thêm điều gì?</a:t>
            </a: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120311" y="81167"/>
            <a:ext cx="12368463"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NGƯỜI ĐƯỢC PHONG BA DANH HIỆU ANH HÙNG</a:t>
            </a:r>
          </a:p>
        </p:txBody>
      </p:sp>
      <p:sp>
        <p:nvSpPr>
          <p:cNvPr id="6" name="Rectangle: Rounded Corners 9">
            <a:extLst>
              <a:ext uri="{FF2B5EF4-FFF2-40B4-BE49-F238E27FC236}">
                <a16:creationId xmlns:a16="http://schemas.microsoft.com/office/drawing/2014/main" id="{2ECCE247-2944-316E-72D8-316B0294D178}"/>
              </a:ext>
            </a:extLst>
          </p:cNvPr>
          <p:cNvSpPr/>
          <p:nvPr/>
        </p:nvSpPr>
        <p:spPr>
          <a:xfrm>
            <a:off x="1" y="755920"/>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7" name="Text Box 14">
            <a:extLst>
              <a:ext uri="{FF2B5EF4-FFF2-40B4-BE49-F238E27FC236}">
                <a16:creationId xmlns:a16="http://schemas.microsoft.com/office/drawing/2014/main" id="{77B366D3-54A0-050D-587D-CC060BC6E398}"/>
              </a:ext>
            </a:extLst>
          </p:cNvPr>
          <p:cNvSpPr txBox="1">
            <a:spLocks noChangeArrowheads="1"/>
          </p:cNvSpPr>
          <p:nvPr/>
        </p:nvSpPr>
        <p:spPr bwMode="auto">
          <a:xfrm>
            <a:off x="0" y="864203"/>
            <a:ext cx="12192000" cy="527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a:latin typeface="UTM Avo" panose="02040603050506020204" pitchFamily="18" charset="0"/>
                <a:cs typeface="Times New Roman" panose="02020603050405020304" pitchFamily="18" charset="0"/>
              </a:rPr>
              <a:t>	Cho đến nay, người Việt Nam duy nhất được phong ba danh hiệu Anh hùng là Trung tướng Phạm Tuân. Danh hiệu Anh hùng Lực lượng vũ trang nhân dân, ông được phong năm 1973 về kì tích bắn rơi pháo đài bay B-52 của Mỹ trong trận chiến đấu bảo vệ vùng trời Thủ đô đêm 27-12-1972.</a:t>
            </a:r>
          </a:p>
          <a:p>
            <a:pPr algn="just" eaLnBrk="1" hangingPunct="1">
              <a:spcBef>
                <a:spcPts val="1350"/>
              </a:spcBef>
              <a:defRPr/>
            </a:pPr>
            <a:r>
              <a:rPr lang="vi-VN" sz="3600">
                <a:latin typeface="UTM Avo" panose="02040603050506020204" pitchFamily="18" charset="0"/>
                <a:cs typeface="Times New Roman" panose="02020603050405020304" pitchFamily="18" charset="0"/>
              </a:rPr>
              <a:t>	Năm 1979, ông Phạm Tuân được gửi sang Liên Xô học tập. Sau quá trình rèn luyện hết sức gian khổ, ông đã vượt qua nhiều vòng kiểm tra ngặt nghèo để được tuyển chọn vào đội du hành vũ trụ quốc tế. </a:t>
            </a:r>
            <a:endParaRPr lang="en-US" sz="36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84298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156411" y="178384"/>
            <a:ext cx="1185110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NGƯỜI ĐƯỢC PHONG BA DANH HIỆU ANH HÙNG</a:t>
            </a:r>
          </a:p>
        </p:txBody>
      </p:sp>
      <p:sp>
        <p:nvSpPr>
          <p:cNvPr id="6" name="Rectangle: Rounded Corners 9">
            <a:extLst>
              <a:ext uri="{FF2B5EF4-FFF2-40B4-BE49-F238E27FC236}">
                <a16:creationId xmlns:a16="http://schemas.microsoft.com/office/drawing/2014/main" id="{2ECCE247-2944-316E-72D8-316B0294D178}"/>
              </a:ext>
            </a:extLst>
          </p:cNvPr>
          <p:cNvSpPr/>
          <p:nvPr/>
        </p:nvSpPr>
        <p:spPr>
          <a:xfrm>
            <a:off x="1" y="755920"/>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7" name="Text Box 14">
            <a:extLst>
              <a:ext uri="{FF2B5EF4-FFF2-40B4-BE49-F238E27FC236}">
                <a16:creationId xmlns:a16="http://schemas.microsoft.com/office/drawing/2014/main" id="{77B366D3-54A0-050D-587D-CC060BC6E398}"/>
              </a:ext>
            </a:extLst>
          </p:cNvPr>
          <p:cNvSpPr txBox="1">
            <a:spLocks noChangeArrowheads="1"/>
          </p:cNvSpPr>
          <p:nvPr/>
        </p:nvSpPr>
        <p:spPr bwMode="auto">
          <a:xfrm>
            <a:off x="0" y="767947"/>
            <a:ext cx="12192000" cy="600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a:latin typeface="UTM Avo" panose="02040603050506020204" pitchFamily="18" charset="0"/>
                <a:cs typeface="Times New Roman" panose="02020603050405020304" pitchFamily="18" charset="0"/>
              </a:rPr>
              <a:t>Ngày 23-7-1980, từ sẵn bay vũ trụ Bai-cơ-nua, Liên Xô đã phóng thành công tàu vũ trụ "Liên hợp" với phi hành đoàn gồm hai nhà du hành vũ trụ là Go-rơ-bát-cô và Phạm Tuân.</a:t>
            </a:r>
          </a:p>
          <a:p>
            <a:pPr algn="just" eaLnBrk="1" hangingPunct="1">
              <a:spcBef>
                <a:spcPts val="1350"/>
              </a:spcBef>
              <a:defRPr/>
            </a:pPr>
            <a:r>
              <a:rPr lang="vi-VN" sz="3600">
                <a:latin typeface="UTM Avo" panose="02040603050506020204" pitchFamily="18" charset="0"/>
                <a:cs typeface="Times New Roman" panose="02020603050405020304" pitchFamily="18" charset="0"/>
              </a:rPr>
              <a:t>	Sau một ngày bay, hai nhà du hành vũ trụ kết nối được với trạm vũ trụ “Chào mừng" và làm việc ở trạm gần 8 ngày đêm. Từ trạm "Chào mừng", lần đầu tiên trong đời, nhà du hành vũ trụ Phạm Tuân nhìn thấy Trái Đất tròn xoay nằm lơ lửng giữa không gian xanh thẫm bao la. Các ngôi sao to hơn và cũng sáng hơn. Dải đất hình chữ S của Tổ quốc thân yêu hiện ra đẹp vô cùng. </a:t>
            </a:r>
          </a:p>
          <a:p>
            <a:pPr algn="just" eaLnBrk="1" hangingPunct="1">
              <a:spcBef>
                <a:spcPts val="1350"/>
              </a:spcBef>
              <a:defRPr/>
            </a:pPr>
            <a:r>
              <a:rPr lang="vi-VN" sz="3600">
                <a:latin typeface="UTM Avo" panose="02040603050506020204" pitchFamily="18" charset="0"/>
                <a:cs typeface="Times New Roman" panose="02020603050405020304" pitchFamily="18" charset="0"/>
              </a:rPr>
              <a:t>	</a:t>
            </a:r>
            <a:endParaRPr lang="en-US" sz="36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78488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276726" y="178384"/>
            <a:ext cx="1176688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vi-VN"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NGƯỜI ĐƯỢC PHONG BA DANH HIỆU ANH HÙNG</a:t>
            </a:r>
          </a:p>
        </p:txBody>
      </p:sp>
      <p:sp>
        <p:nvSpPr>
          <p:cNvPr id="6" name="Rectangle: Rounded Corners 9">
            <a:extLst>
              <a:ext uri="{FF2B5EF4-FFF2-40B4-BE49-F238E27FC236}">
                <a16:creationId xmlns:a16="http://schemas.microsoft.com/office/drawing/2014/main" id="{2ECCE247-2944-316E-72D8-316B0294D178}"/>
              </a:ext>
            </a:extLst>
          </p:cNvPr>
          <p:cNvSpPr/>
          <p:nvPr/>
        </p:nvSpPr>
        <p:spPr>
          <a:xfrm>
            <a:off x="1" y="755920"/>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7" name="Text Box 14">
            <a:extLst>
              <a:ext uri="{FF2B5EF4-FFF2-40B4-BE49-F238E27FC236}">
                <a16:creationId xmlns:a16="http://schemas.microsoft.com/office/drawing/2014/main" id="{77B366D3-54A0-050D-587D-CC060BC6E398}"/>
              </a:ext>
            </a:extLst>
          </p:cNvPr>
          <p:cNvSpPr txBox="1">
            <a:spLocks noChangeArrowheads="1"/>
          </p:cNvSpPr>
          <p:nvPr/>
        </p:nvSpPr>
        <p:spPr bwMode="auto">
          <a:xfrm>
            <a:off x="0" y="1044683"/>
            <a:ext cx="12192000" cy="489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a:latin typeface="UTM Avo" panose="02040603050506020204" pitchFamily="18" charset="0"/>
                <a:cs typeface="Times New Roman" panose="02020603050405020304" pitchFamily="18" charset="0"/>
              </a:rPr>
              <a:t>Ông Phạm Tuân trở thành người Việt Nam đầu tiên và cũng là người châu Á đầu tiên bay vào vũ trụ. Với thành tích này, ông được phong Anh hùng Lao động của Việt Nam và Anh hùng Liên Xô.</a:t>
            </a:r>
          </a:p>
          <a:p>
            <a:pPr algn="just" eaLnBrk="1" hangingPunct="1">
              <a:spcBef>
                <a:spcPts val="1350"/>
              </a:spcBef>
              <a:defRPr/>
            </a:pPr>
            <a:r>
              <a:rPr lang="vi-VN" sz="3600">
                <a:latin typeface="UTM Avo" panose="02040603050506020204" pitchFamily="18" charset="0"/>
                <a:cs typeface="Times New Roman" panose="02020603050405020304" pitchFamily="18" charset="0"/>
              </a:rPr>
              <a:t>Mỗi lần nhớ lại kỉ niệm về chuyến bay, Trung tướng Phạm Tuân thường tâm sự: Chính quê hương đã chắpcánh cho ông sánh vai cùng bè bạn trên vũ trụ bao la.                                                      </a:t>
            </a:r>
          </a:p>
          <a:p>
            <a:pPr algn="just" eaLnBrk="1" hangingPunct="1">
              <a:spcBef>
                <a:spcPts val="1350"/>
              </a:spcBef>
              <a:defRPr/>
            </a:pPr>
            <a:r>
              <a:rPr lang="vi-VN" sz="3600">
                <a:latin typeface="UTM Avo" panose="02040603050506020204" pitchFamily="18" charset="0"/>
                <a:cs typeface="Times New Roman" panose="02020603050405020304" pitchFamily="18" charset="0"/>
              </a:rPr>
              <a:t>                                                                          QUỐC CƯỜNG</a:t>
            </a:r>
            <a:endParaRPr lang="en-US" sz="36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86045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9">
            <a:extLst>
              <a:ext uri="{FF2B5EF4-FFF2-40B4-BE49-F238E27FC236}">
                <a16:creationId xmlns:a16="http://schemas.microsoft.com/office/drawing/2014/main" id="{2ECCE247-2944-316E-72D8-316B0294D178}"/>
              </a:ext>
            </a:extLst>
          </p:cNvPr>
          <p:cNvSpPr/>
          <p:nvPr/>
        </p:nvSpPr>
        <p:spPr>
          <a:xfrm>
            <a:off x="0" y="807358"/>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2"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4283242" y="1240616"/>
            <a:ext cx="7692189" cy="109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3200">
                <a:solidFill>
                  <a:srgbClr val="FF0000"/>
                </a:solidFill>
                <a:latin typeface="UTM Avo" panose="02040603050506020204" pitchFamily="18" charset="0"/>
                <a:cs typeface="Times New Roman" panose="02020603050405020304" pitchFamily="18" charset="0"/>
              </a:rPr>
              <a:t>Pháo đài bay: </a:t>
            </a:r>
            <a:r>
              <a:rPr lang="en-US" sz="3200">
                <a:latin typeface="UTM Avo" panose="02040603050506020204" pitchFamily="18" charset="0"/>
                <a:cs typeface="Times New Roman" panose="02020603050405020304" pitchFamily="18" charset="0"/>
              </a:rPr>
              <a:t>biệt danh được đặt cho máy bay khổng lồ B-52 của Mỹ</a:t>
            </a:r>
            <a:endParaRPr lang="en-US" sz="3200">
              <a:solidFill>
                <a:srgbClr val="FF0000"/>
              </a:solidFill>
              <a:latin typeface="UTM Avo" panose="02040603050506020204" pitchFamily="18" charset="0"/>
              <a:cs typeface="Times New Roman" panose="02020603050405020304" pitchFamily="18" charset="0"/>
            </a:endParaRPr>
          </a:p>
        </p:txBody>
      </p:sp>
      <p:sp>
        <p:nvSpPr>
          <p:cNvPr id="14"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4283242" y="4169382"/>
            <a:ext cx="7692189" cy="109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3200">
                <a:solidFill>
                  <a:srgbClr val="FF0000"/>
                </a:solidFill>
                <a:latin typeface="UTM Avo" panose="02040603050506020204" pitchFamily="18" charset="0"/>
                <a:cs typeface="Times New Roman" panose="02020603050405020304" pitchFamily="18" charset="0"/>
              </a:rPr>
              <a:t>Sân bay vũ trụ: </a:t>
            </a:r>
            <a:r>
              <a:rPr lang="en-US" sz="3200">
                <a:latin typeface="UTM Avo" panose="02040603050506020204" pitchFamily="18" charset="0"/>
                <a:cs typeface="Times New Roman" panose="02020603050405020304" pitchFamily="18" charset="0"/>
              </a:rPr>
              <a:t>Nơi phóng tàu vũ trụ lên không trung</a:t>
            </a:r>
            <a:endParaRPr lang="en-US" sz="3200">
              <a:solidFill>
                <a:srgbClr val="FF0000"/>
              </a:solidFill>
              <a:latin typeface="UTM Avo" panose="020406030505060202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43" y="1034055"/>
            <a:ext cx="3762877"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8883"/>
            <a:ext cx="3886199"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183480" y="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8500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9">
            <a:extLst>
              <a:ext uri="{FF2B5EF4-FFF2-40B4-BE49-F238E27FC236}">
                <a16:creationId xmlns:a16="http://schemas.microsoft.com/office/drawing/2014/main" id="{2ECCE247-2944-316E-72D8-316B0294D178}"/>
              </a:ext>
            </a:extLst>
          </p:cNvPr>
          <p:cNvSpPr/>
          <p:nvPr/>
        </p:nvSpPr>
        <p:spPr>
          <a:xfrm>
            <a:off x="-1" y="868523"/>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2"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4499809" y="1709848"/>
            <a:ext cx="7692189" cy="60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3200">
                <a:solidFill>
                  <a:srgbClr val="FF0000"/>
                </a:solidFill>
                <a:latin typeface="UTM Avo" panose="02040603050506020204" pitchFamily="18" charset="0"/>
                <a:cs typeface="Times New Roman" panose="02020603050405020304" pitchFamily="18" charset="0"/>
              </a:rPr>
              <a:t>Phi hành đoàn: </a:t>
            </a:r>
            <a:r>
              <a:rPr lang="en-US" sz="3200">
                <a:latin typeface="UTM Avo" panose="02040603050506020204" pitchFamily="18" charset="0"/>
                <a:cs typeface="Times New Roman" panose="02020603050405020304" pitchFamily="18" charset="0"/>
              </a:rPr>
              <a:t>đội bay</a:t>
            </a:r>
            <a:endParaRPr lang="en-US" sz="3200">
              <a:solidFill>
                <a:srgbClr val="FF0000"/>
              </a:solidFill>
              <a:latin typeface="UTM Avo" panose="02040603050506020204" pitchFamily="18" charset="0"/>
              <a:cs typeface="Times New Roman" panose="02020603050405020304" pitchFamily="18" charset="0"/>
            </a:endParaRPr>
          </a:p>
        </p:txBody>
      </p:sp>
      <p:sp>
        <p:nvSpPr>
          <p:cNvPr id="14"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4371474" y="3540194"/>
            <a:ext cx="7692189" cy="109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3200">
                <a:solidFill>
                  <a:srgbClr val="FF0000"/>
                </a:solidFill>
                <a:latin typeface="UTM Avo" panose="02040603050506020204" pitchFamily="18" charset="0"/>
                <a:cs typeface="Times New Roman" panose="02020603050405020304" pitchFamily="18" charset="0"/>
              </a:rPr>
              <a:t>Sân bay vũ trụ: </a:t>
            </a:r>
            <a:r>
              <a:rPr lang="en-US" sz="3200">
                <a:latin typeface="UTM Avo" panose="02040603050506020204" pitchFamily="18" charset="0"/>
                <a:cs typeface="Times New Roman" panose="02020603050405020304" pitchFamily="18" charset="0"/>
              </a:rPr>
              <a:t>Nơi phóng tàu vũ trụ lên không trung</a:t>
            </a:r>
            <a:endParaRPr lang="en-US" sz="3200">
              <a:solidFill>
                <a:srgbClr val="FF0000"/>
              </a:solidFill>
              <a:latin typeface="UTM Avo" panose="020406030505060202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94" y="3248526"/>
            <a:ext cx="3886199"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51" y="1120091"/>
            <a:ext cx="3705727" cy="1990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7" y="-6319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688496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p:nvPr/>
        </p:nvPicPr>
        <p:blipFill>
          <a:blip r:embed="rId3">
            <a:extLst>
              <a:ext uri="{BEBA8EAE-BF5A-486C-A8C5-ECC9F3942E4B}">
                <a14:imgProps xmlns:a14="http://schemas.microsoft.com/office/drawing/2010/main">
                  <a14:imgLayer r:embed="rId4">
                    <a14:imgEffect>
                      <a14:backgroundRemoval t="0" b="97460" l="0" r="100000"/>
                    </a14:imgEffect>
                  </a14:imgLayer>
                </a14:imgProps>
              </a:ext>
            </a:extLst>
          </a:blip>
          <a:stretch>
            <a:fillRect/>
          </a:stretch>
        </p:blipFill>
        <p:spPr>
          <a:xfrm>
            <a:off x="2159045" y="70100"/>
            <a:ext cx="9439395" cy="6125142"/>
          </a:xfrm>
          <a:prstGeom prst="rect">
            <a:avLst/>
          </a:prstGeom>
        </p:spPr>
      </p:pic>
      <p:pic>
        <p:nvPicPr>
          <p:cNvPr id="19" name="Picture 18"/>
          <p:cNvPicPr/>
          <p:nvPr/>
        </p:nvPicPr>
        <p:blipFill>
          <a:blip r:embed="rId5">
            <a:extLst>
              <a:ext uri="{BEBA8EAE-BF5A-486C-A8C5-ECC9F3942E4B}">
                <a14:imgProps xmlns:a14="http://schemas.microsoft.com/office/drawing/2010/main">
                  <a14:imgLayer r:embed="rId6">
                    <a14:imgEffect>
                      <a14:backgroundRemoval t="0" b="92516" l="0" r="100000"/>
                    </a14:imgEffect>
                  </a14:imgLayer>
                </a14:imgProps>
              </a:ext>
            </a:extLst>
          </a:blip>
          <a:stretch>
            <a:fillRect/>
          </a:stretch>
        </p:blipFill>
        <p:spPr>
          <a:xfrm>
            <a:off x="216568" y="228601"/>
            <a:ext cx="2310063" cy="6653462"/>
          </a:xfrm>
          <a:prstGeom prst="rect">
            <a:avLst/>
          </a:prstGeom>
        </p:spPr>
      </p:pic>
      <p:sp>
        <p:nvSpPr>
          <p:cNvPr id="20"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6878742" y="2820643"/>
            <a:ext cx="3274664" cy="121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TRA CỨU TỰ ĐIỂN</a:t>
            </a:r>
          </a:p>
        </p:txBody>
      </p:sp>
      <p:sp>
        <p:nvSpPr>
          <p:cNvPr id="21"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3604078" y="2973043"/>
            <a:ext cx="3274664" cy="121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3782261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9">
            <a:extLst>
              <a:ext uri="{FF2B5EF4-FFF2-40B4-BE49-F238E27FC236}">
                <a16:creationId xmlns:a16="http://schemas.microsoft.com/office/drawing/2014/main" id="{2ECCE247-2944-316E-72D8-316B0294D178}"/>
              </a:ext>
            </a:extLst>
          </p:cNvPr>
          <p:cNvSpPr/>
          <p:nvPr/>
        </p:nvSpPr>
        <p:spPr>
          <a:xfrm>
            <a:off x="0" y="807358"/>
            <a:ext cx="12191999" cy="5127519"/>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2"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4283242" y="819511"/>
            <a:ext cx="7692189" cy="257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3200">
                <a:solidFill>
                  <a:srgbClr val="FF0000"/>
                </a:solidFill>
                <a:latin typeface="UTM Avo" panose="02040603050506020204" pitchFamily="18" charset="0"/>
                <a:cs typeface="Times New Roman" panose="02020603050405020304" pitchFamily="18" charset="0"/>
              </a:rPr>
              <a:t>Tàu vũ trụ: </a:t>
            </a:r>
            <a:r>
              <a:rPr lang="en-US" sz="3200">
                <a:latin typeface="UTM Avo" panose="02040603050506020204" pitchFamily="18" charset="0"/>
                <a:cs typeface="Times New Roman" panose="02020603050405020304" pitchFamily="18" charset="0"/>
              </a:rPr>
              <a:t>là phương tiện bay tự động hoặc có người điều khiển, được đưa vào vũ trụ nhờ tên lửa đẩy. Các tàu vũ trụ được sử dụng nhiều lần, khi trở vê trái đất, hạ cánh kiểu máy bay.</a:t>
            </a:r>
            <a:endParaRPr lang="en-US" sz="3200">
              <a:solidFill>
                <a:srgbClr val="FF0000"/>
              </a:solidFill>
              <a:latin typeface="UTM Avo" panose="020406030505060202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02" y="999863"/>
            <a:ext cx="3837455" cy="177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02" y="3390441"/>
            <a:ext cx="3269582" cy="2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4371474" y="3540194"/>
            <a:ext cx="7692189" cy="1586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en-US" sz="3200">
                <a:solidFill>
                  <a:srgbClr val="FF0000"/>
                </a:solidFill>
                <a:latin typeface="UTM Avo" panose="02040603050506020204" pitchFamily="18" charset="0"/>
                <a:cs typeface="Times New Roman" panose="02020603050405020304" pitchFamily="18" charset="0"/>
              </a:rPr>
              <a:t>Tàu con thoi: </a:t>
            </a:r>
            <a:r>
              <a:rPr lang="en-US" sz="3200">
                <a:latin typeface="UTM Avo" panose="02040603050506020204" pitchFamily="18" charset="0"/>
                <a:cs typeface="Times New Roman" panose="02020603050405020304" pitchFamily="18" charset="0"/>
              </a:rPr>
              <a:t>Các tàu vũ trụ được sử dụng nhiều lần, khi trở vê trái đất, hạ cánh kiểu máy bay.</a:t>
            </a:r>
            <a:endParaRPr lang="en-US" sz="3200">
              <a:solidFill>
                <a:srgbClr val="FF0000"/>
              </a:solidFill>
              <a:latin typeface="UTM Avo" panose="02040603050506020204" pitchFamily="18" charset="0"/>
              <a:cs typeface="Times New Roman" panose="02020603050405020304" pitchFamily="18" charset="0"/>
            </a:endParaRPr>
          </a:p>
        </p:txBody>
      </p:sp>
      <p:sp>
        <p:nvSpPr>
          <p:cNvPr id="15"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3931004" y="0"/>
            <a:ext cx="475579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TRA CỨU TỰ ĐIỂN</a:t>
            </a:r>
          </a:p>
        </p:txBody>
      </p:sp>
    </p:spTree>
    <p:extLst>
      <p:ext uri="{BB962C8B-B14F-4D97-AF65-F5344CB8AC3E}">
        <p14:creationId xmlns:p14="http://schemas.microsoft.com/office/powerpoint/2010/main" val="212617067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530</TotalTime>
  <Words>1109</Words>
  <Application>Microsoft Office PowerPoint</Application>
  <PresentationFormat>Widescreen</PresentationFormat>
  <Paragraphs>69</Paragraphs>
  <Slides>26</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26</vt:i4>
      </vt:variant>
    </vt:vector>
  </HeadingPairs>
  <TitlesOfParts>
    <vt:vector size="40" baseType="lpstr">
      <vt:lpstr>Arial</vt:lpstr>
      <vt:lpstr>Calibri</vt:lpstr>
      <vt:lpstr>Calibri Light</vt:lpstr>
      <vt:lpstr>Times New Roman</vt:lpstr>
      <vt:lpstr>UTM Avo</vt:lpstr>
      <vt:lpstr>UTM Azuki</vt:lpstr>
      <vt:lpstr>UTM Bebas</vt:lpstr>
      <vt:lpstr>UTM Bienvenue</vt:lpstr>
      <vt:lpstr>UTM LinotypeZapfino KT</vt:lpstr>
      <vt:lpstr>UTM Ong Do Tre</vt:lpstr>
      <vt:lpstr>UTM Showcard</vt:lpstr>
      <vt:lpstr>UVF Salome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125</cp:revision>
  <dcterms:created xsi:type="dcterms:W3CDTF">2023-03-05T01:12:00Z</dcterms:created>
  <dcterms:modified xsi:type="dcterms:W3CDTF">2025-05-29T03:02:20Z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